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0" r:id="rId2"/>
    <p:sldMasterId id="2147483673" r:id="rId3"/>
    <p:sldMasterId id="2147483676" r:id="rId4"/>
    <p:sldMasterId id="2147483677" r:id="rId5"/>
    <p:sldMasterId id="2147483680" r:id="rId6"/>
    <p:sldMasterId id="2147483682" r:id="rId7"/>
  </p:sldMasterIdLst>
  <p:sldIdLst>
    <p:sldId id="316" r:id="rId8"/>
    <p:sldId id="336" r:id="rId9"/>
    <p:sldId id="330" r:id="rId10"/>
    <p:sldId id="331" r:id="rId11"/>
    <p:sldId id="338" r:id="rId12"/>
    <p:sldId id="326" r:id="rId13"/>
    <p:sldId id="328" r:id="rId14"/>
    <p:sldId id="339" r:id="rId15"/>
    <p:sldId id="329" r:id="rId16"/>
    <p:sldId id="343" r:id="rId17"/>
    <p:sldId id="340" r:id="rId18"/>
  </p:sldIdLst>
  <p:sldSz cx="9144000" cy="5143500" type="screen16x9"/>
  <p:notesSz cx="6858000" cy="9144000"/>
  <p:embeddedFontLst>
    <p:embeddedFont>
      <p:font typeface="Klavika Basic" panose="020B0506040000020004" pitchFamily="34" charset="-18"/>
      <p:regular r:id="rId19"/>
      <p:bold r:id="rId20"/>
      <p:italic r:id="rId21"/>
      <p:boldItalic r:id="rId22"/>
    </p:embeddedFont>
    <p:embeddedFont>
      <p:font typeface="Klavika Basic Light" panose="020B0506040000020004" pitchFamily="34" charset="-18"/>
      <p:regular r:id="rId23"/>
      <p:italic r:id="rId24"/>
    </p:embeddedFont>
    <p:embeddedFont>
      <p:font typeface="Klavika Basic Medium" panose="020B0803040000020004" pitchFamily="34" charset="-18"/>
      <p:bold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3A61"/>
    <a:srgbClr val="002D69"/>
    <a:srgbClr val="1D5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3" autoAdjust="0"/>
    <p:restoredTop sz="97459" autoAdjust="0"/>
  </p:normalViewPr>
  <p:slideViewPr>
    <p:cSldViewPr snapToGrid="0">
      <p:cViewPr varScale="1">
        <p:scale>
          <a:sx n="211" d="100"/>
          <a:sy n="211" d="100"/>
        </p:scale>
        <p:origin x="198" y="17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font" Target="fonts/font6.fnt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font" Target="fonts/font1.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Okładka z Aulą">
    <p:spTree>
      <p:nvGrpSpPr>
        <p:cNvPr id="1" name=""/>
        <p:cNvGrpSpPr/>
        <p:nvPr/>
      </p:nvGrpSpPr>
      <p:grpSpPr>
        <a:xfrm>
          <a:off x="0" y="0"/>
          <a:ext cx="0" cy="0"/>
          <a:chOff x="0" y="0"/>
          <a:chExt cx="0" cy="0"/>
        </a:xfrm>
      </p:grpSpPr>
      <p:pic>
        <p:nvPicPr>
          <p:cNvPr id="2" name="Obraz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3354" y="0"/>
            <a:ext cx="4570646" cy="5143500"/>
          </a:xfrm>
          <a:prstGeom prst="rect">
            <a:avLst/>
          </a:prstGeom>
        </p:spPr>
      </p:pic>
    </p:spTree>
    <p:extLst>
      <p:ext uri="{BB962C8B-B14F-4D97-AF65-F5344CB8AC3E}">
        <p14:creationId xmlns:p14="http://schemas.microsoft.com/office/powerpoint/2010/main" val="20905664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z prawej">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12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366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kładka z obrazem 50/50">
    <p:spTree>
      <p:nvGrpSpPr>
        <p:cNvPr id="1" name=""/>
        <p:cNvGrpSpPr/>
        <p:nvPr/>
      </p:nvGrpSpPr>
      <p:grpSpPr>
        <a:xfrm>
          <a:off x="0" y="0"/>
          <a:ext cx="0" cy="0"/>
          <a:chOff x="0" y="0"/>
          <a:chExt cx="0" cy="0"/>
        </a:xfrm>
      </p:grpSpPr>
      <p:sp>
        <p:nvSpPr>
          <p:cNvPr id="4" name="Symbol zastępczy obrazu 3"/>
          <p:cNvSpPr>
            <a:spLocks noGrp="1"/>
          </p:cNvSpPr>
          <p:nvPr>
            <p:ph type="pic" sz="quarter" idx="10" hasCustomPrompt="1"/>
          </p:nvPr>
        </p:nvSpPr>
        <p:spPr>
          <a:xfrm>
            <a:off x="4572000" y="0"/>
            <a:ext cx="4572000"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400" i="1"/>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pl-PL" dirty="0" smtClean="0"/>
              <a:t>/wstaw obraz/</a:t>
            </a:r>
          </a:p>
        </p:txBody>
      </p:sp>
    </p:spTree>
    <p:extLst>
      <p:ext uri="{BB962C8B-B14F-4D97-AF65-F5344CB8AC3E}">
        <p14:creationId xmlns:p14="http://schemas.microsoft.com/office/powerpoint/2010/main" val="12040262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Okładka z pustym pole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0028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ajd tytułowy z polami tekstowymi">
    <p:spTree>
      <p:nvGrpSpPr>
        <p:cNvPr id="1" name=""/>
        <p:cNvGrpSpPr/>
        <p:nvPr/>
      </p:nvGrpSpPr>
      <p:grpSpPr>
        <a:xfrm>
          <a:off x="0" y="0"/>
          <a:ext cx="0" cy="0"/>
          <a:chOff x="0" y="0"/>
          <a:chExt cx="0" cy="0"/>
        </a:xfrm>
      </p:grpSpPr>
      <p:sp>
        <p:nvSpPr>
          <p:cNvPr id="8" name="Symbol zastępczy tekstu 7"/>
          <p:cNvSpPr>
            <a:spLocks noGrp="1"/>
          </p:cNvSpPr>
          <p:nvPr>
            <p:ph type="body" sz="quarter" idx="12" hasCustomPrompt="1"/>
          </p:nvPr>
        </p:nvSpPr>
        <p:spPr>
          <a:xfrm>
            <a:off x="4992425" y="1914525"/>
            <a:ext cx="3807329" cy="914400"/>
          </a:xfrm>
          <a:prstGeom prst="rect">
            <a:avLst/>
          </a:prstGeom>
        </p:spPr>
        <p:txBody>
          <a:bodyPr/>
          <a:lstStyle>
            <a:lvl1pPr marL="0" indent="0">
              <a:buNone/>
              <a:defRPr sz="2400" b="1" baseline="0"/>
            </a:lvl1pPr>
          </a:lstStyle>
          <a:p>
            <a:pPr lvl="0"/>
            <a:r>
              <a:rPr lang="pl-PL" dirty="0" smtClean="0"/>
              <a:t>Tytuł prezentacji</a:t>
            </a:r>
            <a:br>
              <a:rPr lang="pl-PL" dirty="0" smtClean="0"/>
            </a:br>
            <a:r>
              <a:rPr lang="pl-PL" dirty="0" smtClean="0"/>
              <a:t>(Arial </a:t>
            </a:r>
            <a:r>
              <a:rPr lang="pl-PL" dirty="0" err="1" smtClean="0"/>
              <a:t>bold</a:t>
            </a:r>
            <a:r>
              <a:rPr lang="pl-PL" dirty="0" smtClean="0"/>
              <a:t>)</a:t>
            </a:r>
          </a:p>
        </p:txBody>
      </p:sp>
      <p:sp>
        <p:nvSpPr>
          <p:cNvPr id="10" name="Symbol zastępczy tekstu 9"/>
          <p:cNvSpPr>
            <a:spLocks noGrp="1"/>
          </p:cNvSpPr>
          <p:nvPr>
            <p:ph type="body" sz="quarter" idx="13" hasCustomPrompt="1"/>
          </p:nvPr>
        </p:nvSpPr>
        <p:spPr>
          <a:xfrm>
            <a:off x="4992426" y="2828925"/>
            <a:ext cx="3806825" cy="1130300"/>
          </a:xfrm>
          <a:prstGeom prst="rect">
            <a:avLst/>
          </a:prstGeom>
        </p:spPr>
        <p:txBody>
          <a:bodyPr/>
          <a:lstStyle>
            <a:lvl1pPr marL="0" indent="0">
              <a:buNone/>
              <a:defRPr/>
            </a:lvl1pPr>
          </a:lstStyle>
          <a:p>
            <a:pPr lvl="0"/>
            <a:r>
              <a:rPr lang="pl-PL" dirty="0" smtClean="0"/>
              <a:t>Podtytuł / autor / jednostka</a:t>
            </a:r>
            <a:br>
              <a:rPr lang="pl-PL" dirty="0" smtClean="0"/>
            </a:br>
            <a:r>
              <a:rPr lang="pl-PL" dirty="0" smtClean="0"/>
              <a:t>(Arial)</a:t>
            </a:r>
            <a:endParaRPr lang="pl-PL" dirty="0"/>
          </a:p>
        </p:txBody>
      </p:sp>
    </p:spTree>
    <p:extLst>
      <p:ext uri="{BB962C8B-B14F-4D97-AF65-F5344CB8AC3E}">
        <p14:creationId xmlns:p14="http://schemas.microsoft.com/office/powerpoint/2010/main" val="2056942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ajd tytułowy bez zdefiniowanych pól tekstowych">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7593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lustracja i tekst 50/50">
    <p:spTree>
      <p:nvGrpSpPr>
        <p:cNvPr id="1" name=""/>
        <p:cNvGrpSpPr/>
        <p:nvPr/>
      </p:nvGrpSpPr>
      <p:grpSpPr>
        <a:xfrm>
          <a:off x="0" y="0"/>
          <a:ext cx="0" cy="0"/>
          <a:chOff x="0" y="0"/>
          <a:chExt cx="0" cy="0"/>
        </a:xfrm>
      </p:grpSpPr>
      <p:sp>
        <p:nvSpPr>
          <p:cNvPr id="3" name="Symbol zastępczy obrazu 2"/>
          <p:cNvSpPr>
            <a:spLocks noGrp="1"/>
          </p:cNvSpPr>
          <p:nvPr>
            <p:ph type="pic" sz="quarter" idx="10"/>
          </p:nvPr>
        </p:nvSpPr>
        <p:spPr>
          <a:xfrm>
            <a:off x="0" y="0"/>
            <a:ext cx="4567238" cy="5143500"/>
          </a:xfrm>
          <a:prstGeom prst="rect">
            <a:avLst/>
          </a:prstGeom>
        </p:spPr>
        <p:txBody>
          <a:bodyPr/>
          <a:lstStyle/>
          <a:p>
            <a:endParaRPr lang="pl-PL"/>
          </a:p>
        </p:txBody>
      </p:sp>
      <p:sp>
        <p:nvSpPr>
          <p:cNvPr id="5" name="Symbol zastępczy tekstu 4"/>
          <p:cNvSpPr>
            <a:spLocks noGrp="1"/>
          </p:cNvSpPr>
          <p:nvPr>
            <p:ph type="body" sz="quarter" idx="11" hasCustomPrompt="1"/>
          </p:nvPr>
        </p:nvSpPr>
        <p:spPr>
          <a:xfrm>
            <a:off x="4825497" y="290514"/>
            <a:ext cx="3876675" cy="516780"/>
          </a:xfrm>
          <a:prstGeom prst="rect">
            <a:avLst/>
          </a:prstGeom>
        </p:spPr>
        <p:txBody>
          <a:bodyPr/>
          <a:lstStyle>
            <a:lvl1pPr marL="0" indent="0">
              <a:buNone/>
              <a:defRPr sz="1800" b="1"/>
            </a:lvl1pPr>
          </a:lstStyle>
          <a:p>
            <a:pPr lvl="0"/>
            <a:r>
              <a:rPr lang="pl-PL" dirty="0" smtClean="0"/>
              <a:t>Nagłówek</a:t>
            </a:r>
            <a:endParaRPr lang="pl-PL" dirty="0"/>
          </a:p>
        </p:txBody>
      </p:sp>
      <p:sp>
        <p:nvSpPr>
          <p:cNvPr id="7" name="Symbol zastępczy tekstu 6"/>
          <p:cNvSpPr>
            <a:spLocks noGrp="1"/>
          </p:cNvSpPr>
          <p:nvPr>
            <p:ph type="body" sz="quarter" idx="12" hasCustomPrompt="1"/>
          </p:nvPr>
        </p:nvSpPr>
        <p:spPr>
          <a:xfrm>
            <a:off x="4825497" y="807293"/>
            <a:ext cx="3876675" cy="950912"/>
          </a:xfrm>
          <a:prstGeom prst="rect">
            <a:avLst/>
          </a:prstGeom>
        </p:spPr>
        <p:txBody>
          <a:bodyPr/>
          <a:lstStyle>
            <a:lvl1pPr marL="0" indent="0">
              <a:buNone/>
              <a:defRPr sz="1600"/>
            </a:lvl1pPr>
          </a:lstStyle>
          <a:p>
            <a:pPr lvl="0"/>
            <a:r>
              <a:rPr lang="pl-PL" dirty="0" smtClean="0"/>
              <a:t>Tekst</a:t>
            </a:r>
            <a:endParaRPr lang="pl-PL" dirty="0"/>
          </a:p>
        </p:txBody>
      </p:sp>
    </p:spTree>
    <p:extLst>
      <p:ext uri="{BB962C8B-B14F-4D97-AF65-F5344CB8AC3E}">
        <p14:creationId xmlns:p14="http://schemas.microsoft.com/office/powerpoint/2010/main" val="24612261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i grafika 50/50 bez pola na obraz i zdefiniowanych pól tekstowychSlajd tytułowy bez zdefiniowanych pól tekstowych">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75966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sek z logo z prawej">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258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sek z logo z lewej">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385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8.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9.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rostokąt 6"/>
          <p:cNvSpPr/>
          <p:nvPr userDrawn="1"/>
        </p:nvSpPr>
        <p:spPr>
          <a:xfrm>
            <a:off x="0" y="0"/>
            <a:ext cx="4573354" cy="5143500"/>
          </a:xfrm>
          <a:prstGeom prst="rect">
            <a:avLst/>
          </a:prstGeom>
          <a:gradFill>
            <a:gsLst>
              <a:gs pos="0">
                <a:srgbClr val="002D69"/>
              </a:gs>
              <a:gs pos="30000">
                <a:srgbClr val="033170"/>
              </a:gs>
              <a:gs pos="100000">
                <a:srgbClr val="1D5AB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13"/>
          </a:p>
        </p:txBody>
      </p:sp>
      <p:pic>
        <p:nvPicPr>
          <p:cNvPr id="6" name="Obraz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3567" y="406776"/>
            <a:ext cx="2640065" cy="4329948"/>
          </a:xfrm>
          <a:prstGeom prst="rect">
            <a:avLst/>
          </a:prstGeom>
        </p:spPr>
      </p:pic>
    </p:spTree>
    <p:extLst>
      <p:ext uri="{BB962C8B-B14F-4D97-AF65-F5344CB8AC3E}">
        <p14:creationId xmlns:p14="http://schemas.microsoft.com/office/powerpoint/2010/main" val="7382906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Prostokąt 5"/>
          <p:cNvSpPr/>
          <p:nvPr userDrawn="1"/>
        </p:nvSpPr>
        <p:spPr>
          <a:xfrm>
            <a:off x="1" y="0"/>
            <a:ext cx="4573354" cy="5143500"/>
          </a:xfrm>
          <a:prstGeom prst="rect">
            <a:avLst/>
          </a:prstGeom>
          <a:gradFill>
            <a:gsLst>
              <a:gs pos="0">
                <a:srgbClr val="002D69"/>
              </a:gs>
              <a:gs pos="30000">
                <a:srgbClr val="033170"/>
              </a:gs>
              <a:gs pos="100000">
                <a:srgbClr val="1D5AB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13"/>
          </a:p>
        </p:txBody>
      </p:sp>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237" y="378710"/>
            <a:ext cx="2712726" cy="4386081"/>
          </a:xfrm>
          <a:prstGeom prst="rect">
            <a:avLst/>
          </a:prstGeom>
        </p:spPr>
      </p:pic>
    </p:spTree>
    <p:extLst>
      <p:ext uri="{BB962C8B-B14F-4D97-AF65-F5344CB8AC3E}">
        <p14:creationId xmlns:p14="http://schemas.microsoft.com/office/powerpoint/2010/main" val="1268121641"/>
      </p:ext>
    </p:extLst>
  </p:cSld>
  <p:clrMap bg1="lt1" tx1="dk1" bg2="lt2" tx2="dk2" accent1="accent1" accent2="accent2" accent3="accent3" accent4="accent4" accent5="accent5" accent6="accent6" hlink="hlink" folHlink="folHlink"/>
  <p:sldLayoutIdLst>
    <p:sldLayoutId id="2147483671" r:id="rId1"/>
    <p:sldLayoutId id="2147483672" r:id="rId2"/>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Prostokąt 2"/>
          <p:cNvSpPr/>
          <p:nvPr userDrawn="1"/>
        </p:nvSpPr>
        <p:spPr>
          <a:xfrm>
            <a:off x="1" y="0"/>
            <a:ext cx="4573354" cy="5143500"/>
          </a:xfrm>
          <a:prstGeom prst="rect">
            <a:avLst/>
          </a:prstGeom>
          <a:gradFill>
            <a:gsLst>
              <a:gs pos="0">
                <a:srgbClr val="002D69"/>
              </a:gs>
              <a:gs pos="30000">
                <a:srgbClr val="033170"/>
              </a:gs>
              <a:gs pos="100000">
                <a:srgbClr val="1D5AB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13"/>
          </a:p>
        </p:txBody>
      </p:sp>
    </p:spTree>
    <p:extLst>
      <p:ext uri="{BB962C8B-B14F-4D97-AF65-F5344CB8AC3E}">
        <p14:creationId xmlns:p14="http://schemas.microsoft.com/office/powerpoint/2010/main" val="2366992659"/>
      </p:ext>
    </p:extLst>
  </p:cSld>
  <p:clrMap bg1="lt1" tx1="dk1" bg2="lt2" tx2="dk2" accent1="accent1" accent2="accent2" accent3="accent3" accent4="accent4" accent5="accent5" accent6="accent6" hlink="hlink" folHlink="folHlink"/>
  <p:sldLayoutIdLst>
    <p:sldLayoutId id="2147483674" r:id="rId1"/>
    <p:sldLayoutId id="2147483675" r:id="rId2"/>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Prostokąt 4"/>
          <p:cNvSpPr/>
          <p:nvPr userDrawn="1"/>
        </p:nvSpPr>
        <p:spPr>
          <a:xfrm>
            <a:off x="8181116" y="0"/>
            <a:ext cx="962883" cy="5143500"/>
          </a:xfrm>
          <a:prstGeom prst="rect">
            <a:avLst/>
          </a:prstGeom>
          <a:gradFill>
            <a:gsLst>
              <a:gs pos="0">
                <a:srgbClr val="002D69"/>
              </a:gs>
              <a:gs pos="30000">
                <a:srgbClr val="033170"/>
              </a:gs>
              <a:gs pos="100000">
                <a:srgbClr val="1D5AB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13"/>
          </a:p>
        </p:txBody>
      </p:sp>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34361" y="195504"/>
            <a:ext cx="441961" cy="551689"/>
          </a:xfrm>
          <a:prstGeom prst="rect">
            <a:avLst/>
          </a:prstGeom>
        </p:spPr>
      </p:pic>
      <p:pic>
        <p:nvPicPr>
          <p:cNvPr id="8" name="Obraz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95273" y="4923403"/>
            <a:ext cx="734569" cy="149352"/>
          </a:xfrm>
          <a:prstGeom prst="rect">
            <a:avLst/>
          </a:prstGeom>
        </p:spPr>
      </p:pic>
    </p:spTree>
    <p:extLst>
      <p:ext uri="{BB962C8B-B14F-4D97-AF65-F5344CB8AC3E}">
        <p14:creationId xmlns:p14="http://schemas.microsoft.com/office/powerpoint/2010/main" val="2061793253"/>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Prostokąt 5"/>
          <p:cNvSpPr/>
          <p:nvPr userDrawn="1"/>
        </p:nvSpPr>
        <p:spPr>
          <a:xfrm>
            <a:off x="0" y="0"/>
            <a:ext cx="962883" cy="5143500"/>
          </a:xfrm>
          <a:prstGeom prst="rect">
            <a:avLst/>
          </a:prstGeom>
          <a:gradFill>
            <a:gsLst>
              <a:gs pos="0">
                <a:srgbClr val="002D69"/>
              </a:gs>
              <a:gs pos="30000">
                <a:srgbClr val="033170"/>
              </a:gs>
              <a:gs pos="100000">
                <a:srgbClr val="1D5AB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13"/>
          </a:p>
        </p:txBody>
      </p:sp>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244" y="195504"/>
            <a:ext cx="441961" cy="551689"/>
          </a:xfrm>
          <a:prstGeom prst="rect">
            <a:avLst/>
          </a:prstGeom>
        </p:spPr>
      </p:pic>
      <p:pic>
        <p:nvPicPr>
          <p:cNvPr id="8" name="Obraz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156" y="4923403"/>
            <a:ext cx="734569" cy="149352"/>
          </a:xfrm>
          <a:prstGeom prst="rect">
            <a:avLst/>
          </a:prstGeom>
        </p:spPr>
      </p:pic>
    </p:spTree>
    <p:extLst>
      <p:ext uri="{BB962C8B-B14F-4D97-AF65-F5344CB8AC3E}">
        <p14:creationId xmlns:p14="http://schemas.microsoft.com/office/powerpoint/2010/main" val="789761009"/>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33050" y="197027"/>
            <a:ext cx="441961" cy="548641"/>
          </a:xfrm>
          <a:prstGeom prst="rect">
            <a:avLst/>
          </a:prstGeom>
        </p:spPr>
      </p:pic>
    </p:spTree>
    <p:extLst>
      <p:ext uri="{BB962C8B-B14F-4D97-AF65-F5344CB8AC3E}">
        <p14:creationId xmlns:p14="http://schemas.microsoft.com/office/powerpoint/2010/main" val="3676808912"/>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9203894"/>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069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0" y="0"/>
            <a:ext cx="9144000" cy="1131683"/>
          </a:xfrm>
          <a:prstGeom prst="rect">
            <a:avLst/>
          </a:prstGeom>
          <a:gradFill>
            <a:gsLst>
              <a:gs pos="0">
                <a:srgbClr val="002D69"/>
              </a:gs>
              <a:gs pos="30000">
                <a:srgbClr val="033170"/>
              </a:gs>
              <a:gs pos="100000">
                <a:srgbClr val="1D5AB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13"/>
          </a:p>
        </p:txBody>
      </p:sp>
      <p:sp>
        <p:nvSpPr>
          <p:cNvPr id="10" name="Prostokąt 9"/>
          <p:cNvSpPr/>
          <p:nvPr/>
        </p:nvSpPr>
        <p:spPr>
          <a:xfrm>
            <a:off x="2266087" y="4355847"/>
            <a:ext cx="4611823" cy="584775"/>
          </a:xfrm>
          <a:prstGeom prst="rect">
            <a:avLst/>
          </a:prstGeom>
        </p:spPr>
        <p:txBody>
          <a:bodyPr wrap="square">
            <a:spAutoFit/>
          </a:bodyPr>
          <a:lstStyle/>
          <a:p>
            <a:pPr algn="ctr"/>
            <a:r>
              <a:rPr lang="pl-PL" sz="1600" dirty="0">
                <a:latin typeface="Klavika Basic Medium" panose="020B0803040000020004" pitchFamily="34" charset="-18"/>
              </a:rPr>
              <a:t>Adam Mickiewicz University, Poznań</a:t>
            </a:r>
          </a:p>
          <a:p>
            <a:pPr algn="ctr"/>
            <a:r>
              <a:rPr lang="pl-PL" sz="1600" dirty="0">
                <a:latin typeface="Klavika Basic Light" panose="020B0506040000020004" pitchFamily="34" charset="-18"/>
              </a:rPr>
              <a:t>ul. Wieniawskiego 1, 61-712 Poznań, Poland</a:t>
            </a:r>
          </a:p>
        </p:txBody>
      </p:sp>
      <p:pic>
        <p:nvPicPr>
          <p:cNvPr id="11" name="Obraz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234" y="468852"/>
            <a:ext cx="1633731" cy="286513"/>
          </a:xfrm>
          <a:prstGeom prst="rect">
            <a:avLst/>
          </a:prstGeom>
        </p:spPr>
      </p:pic>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223" y="1840877"/>
            <a:ext cx="8479553" cy="1941580"/>
          </a:xfrm>
          <a:prstGeom prst="rect">
            <a:avLst/>
          </a:prstGeom>
        </p:spPr>
      </p:pic>
      <p:pic>
        <p:nvPicPr>
          <p:cNvPr id="3" name="Obraz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0141" y="468852"/>
            <a:ext cx="2100076" cy="323089"/>
          </a:xfrm>
          <a:prstGeom prst="rect">
            <a:avLst/>
          </a:prstGeom>
        </p:spPr>
      </p:pic>
    </p:spTree>
    <p:extLst>
      <p:ext uri="{BB962C8B-B14F-4D97-AF65-F5344CB8AC3E}">
        <p14:creationId xmlns:p14="http://schemas.microsoft.com/office/powerpoint/2010/main" val="2695691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0" y="0"/>
            <a:ext cx="9144000" cy="5143500"/>
          </a:xfrm>
          <a:prstGeom prst="rect">
            <a:avLst/>
          </a:prstGeom>
          <a:gradFill>
            <a:gsLst>
              <a:gs pos="0">
                <a:srgbClr val="002D69"/>
              </a:gs>
              <a:gs pos="30000">
                <a:srgbClr val="033170"/>
              </a:gs>
              <a:gs pos="100000">
                <a:srgbClr val="1D5AB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13"/>
          </a:p>
        </p:txBody>
      </p:sp>
      <p:sp>
        <p:nvSpPr>
          <p:cNvPr id="5" name="Owal 4"/>
          <p:cNvSpPr/>
          <p:nvPr/>
        </p:nvSpPr>
        <p:spPr>
          <a:xfrm>
            <a:off x="3243404" y="1243154"/>
            <a:ext cx="2657192" cy="26571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1133" y="1564071"/>
            <a:ext cx="1706420" cy="1933168"/>
          </a:xfrm>
          <a:prstGeom prst="rect">
            <a:avLst/>
          </a:prstGeom>
        </p:spPr>
      </p:pic>
    </p:spTree>
    <p:extLst>
      <p:ext uri="{BB962C8B-B14F-4D97-AF65-F5344CB8AC3E}">
        <p14:creationId xmlns:p14="http://schemas.microsoft.com/office/powerpoint/2010/main" val="2372982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 y="0"/>
            <a:ext cx="4573354" cy="5143500"/>
          </a:xfrm>
          <a:prstGeom prst="rect">
            <a:avLst/>
          </a:prstGeom>
          <a:gradFill>
            <a:gsLst>
              <a:gs pos="0">
                <a:srgbClr val="002D69"/>
              </a:gs>
              <a:gs pos="30000">
                <a:srgbClr val="033170"/>
              </a:gs>
              <a:gs pos="100000">
                <a:srgbClr val="1D5AB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13"/>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234" y="468852"/>
            <a:ext cx="2813310" cy="1033274"/>
          </a:xfrm>
          <a:prstGeom prst="rect">
            <a:avLst/>
          </a:prstGeom>
        </p:spPr>
      </p:pic>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3354" y="0"/>
            <a:ext cx="4570646" cy="5143500"/>
          </a:xfrm>
          <a:prstGeom prst="rect">
            <a:avLst/>
          </a:prstGeom>
        </p:spPr>
      </p:pic>
      <p:sp>
        <p:nvSpPr>
          <p:cNvPr id="5" name="pole tekstowe 4"/>
          <p:cNvSpPr txBox="1"/>
          <p:nvPr/>
        </p:nvSpPr>
        <p:spPr>
          <a:xfrm>
            <a:off x="547735" y="2059663"/>
            <a:ext cx="3449371" cy="2015936"/>
          </a:xfrm>
          <a:prstGeom prst="rect">
            <a:avLst/>
          </a:prstGeom>
          <a:noFill/>
        </p:spPr>
        <p:txBody>
          <a:bodyPr wrap="square" rtlCol="0">
            <a:spAutoFit/>
          </a:bodyPr>
          <a:lstStyle/>
          <a:p>
            <a:pPr algn="just">
              <a:spcBef>
                <a:spcPts val="600"/>
              </a:spcBef>
            </a:pPr>
            <a:r>
              <a:rPr lang="en-US" sz="1000" dirty="0">
                <a:solidFill>
                  <a:schemeClr val="bg1"/>
                </a:solidFill>
                <a:latin typeface="Klavika Basic" panose="020B0506040000020004" pitchFamily="34" charset="-18"/>
              </a:rPr>
              <a:t>AMU is one of the best academic </a:t>
            </a:r>
            <a:r>
              <a:rPr lang="en-US" sz="1000" dirty="0" err="1">
                <a:solidFill>
                  <a:schemeClr val="bg1"/>
                </a:solidFill>
                <a:latin typeface="Klavika Basic" panose="020B0506040000020004" pitchFamily="34" charset="-18"/>
              </a:rPr>
              <a:t>centres</a:t>
            </a:r>
            <a:r>
              <a:rPr lang="en-US" sz="1000" dirty="0">
                <a:solidFill>
                  <a:schemeClr val="bg1"/>
                </a:solidFill>
                <a:latin typeface="Klavika Basic" panose="020B0506040000020004" pitchFamily="34" charset="-18"/>
              </a:rPr>
              <a:t> in Poland. Its beginnings and renown go back as far as the early 16th century. At that time, it was already known for its scientific and scholarly achievements, its attractive study </a:t>
            </a:r>
            <a:r>
              <a:rPr lang="en-US" sz="1000" dirty="0" err="1">
                <a:solidFill>
                  <a:schemeClr val="bg1"/>
                </a:solidFill>
                <a:latin typeface="Klavika Basic" panose="020B0506040000020004" pitchFamily="34" charset="-18"/>
              </a:rPr>
              <a:t>programmes</a:t>
            </a:r>
            <a:r>
              <a:rPr lang="en-US" sz="1000" dirty="0">
                <a:solidFill>
                  <a:schemeClr val="bg1"/>
                </a:solidFill>
                <a:latin typeface="Klavika Basic" panose="020B0506040000020004" pitchFamily="34" charset="-18"/>
              </a:rPr>
              <a:t> and excellent infrastructure.</a:t>
            </a:r>
          </a:p>
          <a:p>
            <a:pPr algn="just">
              <a:spcBef>
                <a:spcPts val="600"/>
              </a:spcBef>
            </a:pPr>
            <a:r>
              <a:rPr lang="en-US" sz="1000" dirty="0">
                <a:solidFill>
                  <a:schemeClr val="bg1"/>
                </a:solidFill>
                <a:latin typeface="Klavika Basic" panose="020B0506040000020004" pitchFamily="34" charset="-18"/>
              </a:rPr>
              <a:t>AMU offers 141 study </a:t>
            </a:r>
            <a:r>
              <a:rPr lang="en-US" sz="1000" dirty="0" err="1">
                <a:solidFill>
                  <a:schemeClr val="bg1"/>
                </a:solidFill>
                <a:latin typeface="Klavika Basic" panose="020B0506040000020004" pitchFamily="34" charset="-18"/>
              </a:rPr>
              <a:t>programmes</a:t>
            </a:r>
            <a:r>
              <a:rPr lang="en-US" sz="1000" dirty="0">
                <a:solidFill>
                  <a:schemeClr val="bg1"/>
                </a:solidFill>
                <a:latin typeface="Klavika Basic" panose="020B0506040000020004" pitchFamily="34" charset="-18"/>
              </a:rPr>
              <a:t> and 63 specializations. It has over 29 thousand B.A. and M.A. students. There are also 1200 Ph.D. students at AMU Doctoral Schools. AMU also offers a number of post-graduate studies and special courses. According to the </a:t>
            </a:r>
            <a:r>
              <a:rPr lang="en-US" sz="1000" i="1" dirty="0" err="1">
                <a:solidFill>
                  <a:schemeClr val="bg1"/>
                </a:solidFill>
                <a:latin typeface="Klavika Basic" panose="020B0506040000020004" pitchFamily="34" charset="-18"/>
              </a:rPr>
              <a:t>Perspektywy</a:t>
            </a:r>
            <a:r>
              <a:rPr lang="en-US" sz="1000" dirty="0">
                <a:solidFill>
                  <a:schemeClr val="bg1"/>
                </a:solidFill>
                <a:latin typeface="Klavika Basic" panose="020B0506040000020004" pitchFamily="34" charset="-18"/>
              </a:rPr>
              <a:t> monthly, AMU is one of the three best universities in Poland. An AMU diploma opens the doors to attractive careers.</a:t>
            </a:r>
            <a:endParaRPr lang="en-US" sz="1000" dirty="0">
              <a:solidFill>
                <a:schemeClr val="bg1"/>
              </a:solidFill>
              <a:latin typeface="Klavika Basic" panose="020B0506040000020004" pitchFamily="34" charset="-18"/>
            </a:endParaRPr>
          </a:p>
        </p:txBody>
      </p:sp>
    </p:spTree>
    <p:extLst>
      <p:ext uri="{BB962C8B-B14F-4D97-AF65-F5344CB8AC3E}">
        <p14:creationId xmlns:p14="http://schemas.microsoft.com/office/powerpoint/2010/main" val="3365584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58457" cy="5143500"/>
          </a:xfrm>
          <a:prstGeom prst="rect">
            <a:avLst/>
          </a:prstGeom>
        </p:spPr>
      </p:pic>
      <p:sp>
        <p:nvSpPr>
          <p:cNvPr id="6" name="pole tekstowe 5"/>
          <p:cNvSpPr txBox="1"/>
          <p:nvPr/>
        </p:nvSpPr>
        <p:spPr>
          <a:xfrm>
            <a:off x="5137827" y="1575304"/>
            <a:ext cx="3390537" cy="2092881"/>
          </a:xfrm>
          <a:prstGeom prst="rect">
            <a:avLst/>
          </a:prstGeom>
          <a:noFill/>
        </p:spPr>
        <p:txBody>
          <a:bodyPr wrap="square" rtlCol="0">
            <a:spAutoFit/>
          </a:bodyPr>
          <a:lstStyle/>
          <a:p>
            <a:pPr algn="just">
              <a:spcBef>
                <a:spcPts val="600"/>
              </a:spcBef>
            </a:pPr>
            <a:r>
              <a:rPr lang="en-US" sz="1000" dirty="0">
                <a:solidFill>
                  <a:srgbClr val="002D69"/>
                </a:solidFill>
                <a:latin typeface="Klavika Basic" panose="020B0506040000020004" pitchFamily="34" charset="-18"/>
              </a:rPr>
              <a:t>AMU is a member of the EPICUR Consortium, a European Partnership for an Innovative Campus Unifying Regions. Members of the consortium include 9 universities from seven European countries. </a:t>
            </a:r>
          </a:p>
          <a:p>
            <a:pPr algn="just">
              <a:spcBef>
                <a:spcPts val="600"/>
              </a:spcBef>
            </a:pPr>
            <a:r>
              <a:rPr lang="en-US" sz="1000" dirty="0">
                <a:solidFill>
                  <a:srgbClr val="002D69"/>
                </a:solidFill>
                <a:latin typeface="Klavika Basic" panose="020B0506040000020004" pitchFamily="34" charset="-18"/>
              </a:rPr>
              <a:t>The supranational alliance of the organizations emphasizes one of the goals of the consortium which is to increase student and staff mobility as well as to support quality, integration and competitiveness of the European higher education. </a:t>
            </a:r>
          </a:p>
          <a:p>
            <a:pPr algn="just">
              <a:spcBef>
                <a:spcPts val="600"/>
              </a:spcBef>
            </a:pPr>
            <a:r>
              <a:rPr lang="en-US" sz="1000" dirty="0">
                <a:solidFill>
                  <a:srgbClr val="002D69"/>
                </a:solidFill>
                <a:latin typeface="Klavika Basic" panose="020B0506040000020004" pitchFamily="34" charset="-18"/>
              </a:rPr>
              <a:t>EPICUR has received from the European Commission an 18 million Euro implementation grant for its development until the year 2030.</a:t>
            </a:r>
            <a:endParaRPr lang="en-US" sz="1000" dirty="0">
              <a:solidFill>
                <a:srgbClr val="002D69"/>
              </a:solidFill>
              <a:latin typeface="Klavika Basic" panose="020B0506040000020004" pitchFamily="34" charset="-18"/>
            </a:endParaRPr>
          </a:p>
        </p:txBody>
      </p: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4953" y="468852"/>
            <a:ext cx="2395733" cy="658369"/>
          </a:xfrm>
          <a:prstGeom prst="rect">
            <a:avLst/>
          </a:prstGeom>
        </p:spPr>
      </p:pic>
    </p:spTree>
    <p:extLst>
      <p:ext uri="{BB962C8B-B14F-4D97-AF65-F5344CB8AC3E}">
        <p14:creationId xmlns:p14="http://schemas.microsoft.com/office/powerpoint/2010/main" val="1424418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354" y="0"/>
            <a:ext cx="4570646" cy="5143500"/>
          </a:xfrm>
          <a:prstGeom prst="rect">
            <a:avLst/>
          </a:prstGeom>
        </p:spPr>
      </p:pic>
      <p:sp>
        <p:nvSpPr>
          <p:cNvPr id="3" name="Prostokąt 2"/>
          <p:cNvSpPr/>
          <p:nvPr/>
        </p:nvSpPr>
        <p:spPr>
          <a:xfrm>
            <a:off x="0" y="0"/>
            <a:ext cx="4573354" cy="5143500"/>
          </a:xfrm>
          <a:prstGeom prst="rect">
            <a:avLst/>
          </a:prstGeom>
          <a:gradFill>
            <a:gsLst>
              <a:gs pos="0">
                <a:srgbClr val="002D69"/>
              </a:gs>
              <a:gs pos="30000">
                <a:srgbClr val="033170"/>
              </a:gs>
              <a:gs pos="100000">
                <a:srgbClr val="1D5AB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13"/>
          </a:p>
        </p:txBody>
      </p:sp>
      <p:sp>
        <p:nvSpPr>
          <p:cNvPr id="6" name="pole tekstowe 5"/>
          <p:cNvSpPr txBox="1"/>
          <p:nvPr/>
        </p:nvSpPr>
        <p:spPr>
          <a:xfrm>
            <a:off x="548409" y="1679418"/>
            <a:ext cx="3272151" cy="1015663"/>
          </a:xfrm>
          <a:prstGeom prst="rect">
            <a:avLst/>
          </a:prstGeom>
          <a:noFill/>
        </p:spPr>
        <p:txBody>
          <a:bodyPr wrap="square" rtlCol="0">
            <a:spAutoFit/>
          </a:bodyPr>
          <a:lstStyle/>
          <a:p>
            <a:pPr algn="just">
              <a:spcBef>
                <a:spcPts val="600"/>
              </a:spcBef>
            </a:pPr>
            <a:r>
              <a:rPr lang="en-US" sz="1000" dirty="0">
                <a:solidFill>
                  <a:schemeClr val="bg1"/>
                </a:solidFill>
                <a:latin typeface="Klavika Basic" panose="020B0506040000020004" pitchFamily="34" charset="-18"/>
              </a:rPr>
              <a:t>AMU belongs to ten top-ranging Polish universities. Within the framework of Excellence Initiative, the university acquires additional financial resources for the development of research and for internationalization facilitating effective competition with the best academic </a:t>
            </a:r>
            <a:r>
              <a:rPr lang="en-US" sz="1000" dirty="0" err="1">
                <a:solidFill>
                  <a:schemeClr val="bg1"/>
                </a:solidFill>
                <a:latin typeface="Klavika Basic" panose="020B0506040000020004" pitchFamily="34" charset="-18"/>
              </a:rPr>
              <a:t>centres</a:t>
            </a:r>
            <a:r>
              <a:rPr lang="en-US" sz="1000" dirty="0">
                <a:solidFill>
                  <a:schemeClr val="bg1"/>
                </a:solidFill>
                <a:latin typeface="Klavika Basic" panose="020B0506040000020004" pitchFamily="34" charset="-18"/>
              </a:rPr>
              <a:t> in Europe and around the world.</a:t>
            </a:r>
            <a:endParaRPr lang="pl-PL" sz="1000" dirty="0">
              <a:solidFill>
                <a:schemeClr val="bg1"/>
              </a:solidFill>
              <a:latin typeface="Klavika Basic" panose="020B0506040000020004" pitchFamily="34" charset="-18"/>
            </a:endParaRPr>
          </a:p>
        </p:txBody>
      </p:sp>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234" y="468852"/>
            <a:ext cx="2346965" cy="655321"/>
          </a:xfrm>
          <a:prstGeom prst="rect">
            <a:avLst/>
          </a:prstGeom>
        </p:spPr>
      </p:pic>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1225" y="3714974"/>
            <a:ext cx="760782" cy="1082239"/>
          </a:xfrm>
          <a:prstGeom prst="rect">
            <a:avLst/>
          </a:prstGeom>
        </p:spPr>
      </p:pic>
    </p:spTree>
    <p:extLst>
      <p:ext uri="{BB962C8B-B14F-4D97-AF65-F5344CB8AC3E}">
        <p14:creationId xmlns:p14="http://schemas.microsoft.com/office/powerpoint/2010/main" val="1893292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73693" cy="5143500"/>
          </a:xfrm>
          <a:prstGeom prst="rect">
            <a:avLst/>
          </a:prstGeom>
        </p:spPr>
      </p:pic>
      <p:sp>
        <p:nvSpPr>
          <p:cNvPr id="8" name="pole tekstowe 7"/>
          <p:cNvSpPr txBox="1"/>
          <p:nvPr/>
        </p:nvSpPr>
        <p:spPr>
          <a:xfrm>
            <a:off x="5133300" y="1575302"/>
            <a:ext cx="3503706" cy="2862322"/>
          </a:xfrm>
          <a:prstGeom prst="rect">
            <a:avLst/>
          </a:prstGeom>
          <a:noFill/>
        </p:spPr>
        <p:txBody>
          <a:bodyPr wrap="square" rtlCol="0">
            <a:spAutoFit/>
          </a:bodyPr>
          <a:lstStyle/>
          <a:p>
            <a:pPr>
              <a:spcBef>
                <a:spcPts val="400"/>
              </a:spcBef>
            </a:pPr>
            <a:r>
              <a:rPr lang="en-US" sz="1000" dirty="0">
                <a:solidFill>
                  <a:srgbClr val="002D69"/>
                </a:solidFill>
                <a:latin typeface="Klavika Basic" panose="020B0506040000020004" pitchFamily="34" charset="-18"/>
              </a:rPr>
              <a:t>AMU has a number of specialized research </a:t>
            </a:r>
            <a:r>
              <a:rPr lang="en-US" sz="1000" dirty="0" err="1">
                <a:solidFill>
                  <a:srgbClr val="002D69"/>
                </a:solidFill>
                <a:latin typeface="Klavika Basic" panose="020B0506040000020004" pitchFamily="34" charset="-18"/>
              </a:rPr>
              <a:t>centres</a:t>
            </a:r>
            <a:r>
              <a:rPr lang="en-US" sz="1000" dirty="0">
                <a:solidFill>
                  <a:srgbClr val="002D69"/>
                </a:solidFill>
                <a:latin typeface="Klavika Basic" panose="020B0506040000020004" pitchFamily="34" charset="-18"/>
              </a:rPr>
              <a:t> such as: </a:t>
            </a:r>
            <a:endParaRPr lang="pl-PL" sz="1000" dirty="0" smtClean="0">
              <a:solidFill>
                <a:srgbClr val="002D69"/>
              </a:solidFill>
              <a:latin typeface="Klavika Basic" panose="020B0506040000020004" pitchFamily="34" charset="-18"/>
            </a:endParaRPr>
          </a:p>
          <a:p>
            <a:pPr marL="171450" indent="-171450">
              <a:spcBef>
                <a:spcPts val="400"/>
              </a:spcBef>
              <a:buClr>
                <a:srgbClr val="FC3A61"/>
              </a:buClr>
              <a:buFont typeface="Wingdings" panose="05000000000000000000" pitchFamily="2" charset="2"/>
              <a:buChar char="§"/>
            </a:pPr>
            <a:r>
              <a:rPr lang="pl-PL" sz="1000" dirty="0">
                <a:solidFill>
                  <a:srgbClr val="002D69"/>
                </a:solidFill>
                <a:latin typeface="Klavika Basic" panose="020B0506040000020004" pitchFamily="34" charset="-18"/>
              </a:rPr>
              <a:t>14C AMS </a:t>
            </a:r>
            <a:r>
              <a:rPr lang="pl-PL" sz="1000" dirty="0" err="1">
                <a:solidFill>
                  <a:srgbClr val="002D69"/>
                </a:solidFill>
                <a:latin typeface="Klavika Basic" panose="020B0506040000020004" pitchFamily="34" charset="-18"/>
              </a:rPr>
              <a:t>Laboratory</a:t>
            </a:r>
            <a:r>
              <a:rPr lang="pl-PL" sz="1000" dirty="0">
                <a:solidFill>
                  <a:srgbClr val="002D69"/>
                </a:solidFill>
                <a:latin typeface="Klavika Basic" panose="020B0506040000020004" pitchFamily="34" charset="-18"/>
              </a:rPr>
              <a:t> (LAMS)</a:t>
            </a:r>
          </a:p>
          <a:p>
            <a:pPr marL="171450" indent="-171450">
              <a:spcBef>
                <a:spcPts val="400"/>
              </a:spcBef>
              <a:buClr>
                <a:srgbClr val="FC3A61"/>
              </a:buClr>
              <a:buFont typeface="Wingdings" panose="05000000000000000000" pitchFamily="2" charset="2"/>
              <a:buChar char="§"/>
            </a:pPr>
            <a:r>
              <a:rPr lang="pl-PL" sz="1000" dirty="0">
                <a:solidFill>
                  <a:srgbClr val="002D69"/>
                </a:solidFill>
                <a:latin typeface="Klavika Basic" panose="020B0506040000020004" pitchFamily="34" charset="-18"/>
              </a:rPr>
              <a:t>Adam Mickiewicz University Centre for </a:t>
            </a:r>
            <a:r>
              <a:rPr lang="pl-PL" sz="1000" dirty="0" err="1">
                <a:solidFill>
                  <a:srgbClr val="002D69"/>
                </a:solidFill>
                <a:latin typeface="Klavika Basic" panose="020B0506040000020004" pitchFamily="34" charset="-18"/>
              </a:rPr>
              <a:t>Innovation</a:t>
            </a:r>
            <a:r>
              <a:rPr lang="pl-PL" sz="1000" dirty="0">
                <a:solidFill>
                  <a:srgbClr val="002D69"/>
                </a:solidFill>
                <a:latin typeface="Klavika Basic" panose="020B0506040000020004" pitchFamily="34" charset="-18"/>
              </a:rPr>
              <a:t> </a:t>
            </a:r>
            <a:r>
              <a:rPr lang="pl-PL" sz="1000" dirty="0" smtClean="0">
                <a:solidFill>
                  <a:srgbClr val="002D69"/>
                </a:solidFill>
                <a:latin typeface="Klavika Basic" panose="020B0506040000020004" pitchFamily="34" charset="-18"/>
              </a:rPr>
              <a:t/>
            </a:r>
            <a:br>
              <a:rPr lang="pl-PL" sz="1000" dirty="0" smtClean="0">
                <a:solidFill>
                  <a:srgbClr val="002D69"/>
                </a:solidFill>
                <a:latin typeface="Klavika Basic" panose="020B0506040000020004" pitchFamily="34" charset="-18"/>
              </a:rPr>
            </a:br>
            <a:r>
              <a:rPr lang="pl-PL" sz="1000" dirty="0" smtClean="0">
                <a:solidFill>
                  <a:srgbClr val="002D69"/>
                </a:solidFill>
                <a:latin typeface="Klavika Basic" panose="020B0506040000020004" pitchFamily="34" charset="-18"/>
              </a:rPr>
              <a:t>and </a:t>
            </a:r>
            <a:r>
              <a:rPr lang="pl-PL" sz="1000" dirty="0">
                <a:solidFill>
                  <a:srgbClr val="002D69"/>
                </a:solidFill>
                <a:latin typeface="Klavika Basic" panose="020B0506040000020004" pitchFamily="34" charset="-18"/>
              </a:rPr>
              <a:t>Technology Transfer</a:t>
            </a:r>
          </a:p>
          <a:p>
            <a:pPr marL="171450" indent="-171450">
              <a:spcBef>
                <a:spcPts val="400"/>
              </a:spcBef>
              <a:buClr>
                <a:srgbClr val="FC3A61"/>
              </a:buClr>
              <a:buFont typeface="Wingdings" panose="05000000000000000000" pitchFamily="2" charset="2"/>
              <a:buChar char="§"/>
            </a:pPr>
            <a:r>
              <a:rPr lang="pl-PL" sz="1000" dirty="0">
                <a:solidFill>
                  <a:srgbClr val="002D69"/>
                </a:solidFill>
                <a:latin typeface="Klavika Basic" panose="020B0506040000020004" pitchFamily="34" charset="-18"/>
              </a:rPr>
              <a:t>Centre for Advanced Technologies</a:t>
            </a:r>
          </a:p>
          <a:p>
            <a:pPr marL="171450" indent="-171450">
              <a:spcBef>
                <a:spcPts val="400"/>
              </a:spcBef>
              <a:buClr>
                <a:srgbClr val="FC3A61"/>
              </a:buClr>
              <a:buFont typeface="Wingdings" panose="05000000000000000000" pitchFamily="2" charset="2"/>
              <a:buChar char="§"/>
            </a:pPr>
            <a:r>
              <a:rPr lang="pl-PL" sz="1000" dirty="0">
                <a:solidFill>
                  <a:srgbClr val="002D69"/>
                </a:solidFill>
                <a:latin typeface="Klavika Basic" panose="020B0506040000020004" pitchFamily="34" charset="-18"/>
              </a:rPr>
              <a:t>Centre for Migration </a:t>
            </a:r>
            <a:r>
              <a:rPr lang="pl-PL" sz="1000" dirty="0" err="1">
                <a:solidFill>
                  <a:srgbClr val="002D69"/>
                </a:solidFill>
                <a:latin typeface="Klavika Basic" panose="020B0506040000020004" pitchFamily="34" charset="-18"/>
              </a:rPr>
              <a:t>Studies</a:t>
            </a:r>
            <a:endParaRPr lang="pl-PL" sz="1000" dirty="0">
              <a:solidFill>
                <a:srgbClr val="002D69"/>
              </a:solidFill>
              <a:latin typeface="Klavika Basic" panose="020B0506040000020004" pitchFamily="34" charset="-18"/>
            </a:endParaRPr>
          </a:p>
          <a:p>
            <a:pPr marL="171450" indent="-171450">
              <a:spcBef>
                <a:spcPts val="400"/>
              </a:spcBef>
              <a:buClr>
                <a:srgbClr val="FC3A61"/>
              </a:buClr>
              <a:buFont typeface="Wingdings" panose="05000000000000000000" pitchFamily="2" charset="2"/>
              <a:buChar char="§"/>
            </a:pPr>
            <a:r>
              <a:rPr lang="pl-PL" sz="1000" dirty="0">
                <a:solidFill>
                  <a:srgbClr val="002D69"/>
                </a:solidFill>
                <a:latin typeface="Klavika Basic" panose="020B0506040000020004" pitchFamily="34" charset="-18"/>
              </a:rPr>
              <a:t>Centre for Open </a:t>
            </a:r>
            <a:r>
              <a:rPr lang="pl-PL" sz="1000" dirty="0" err="1">
                <a:solidFill>
                  <a:srgbClr val="002D69"/>
                </a:solidFill>
                <a:latin typeface="Klavika Basic" panose="020B0506040000020004" pitchFamily="34" charset="-18"/>
              </a:rPr>
              <a:t>Humanities</a:t>
            </a:r>
            <a:endParaRPr lang="pl-PL" sz="1000" dirty="0">
              <a:solidFill>
                <a:srgbClr val="002D69"/>
              </a:solidFill>
              <a:latin typeface="Klavika Basic" panose="020B0506040000020004" pitchFamily="34" charset="-18"/>
            </a:endParaRPr>
          </a:p>
          <a:p>
            <a:pPr marL="171450" indent="-171450">
              <a:spcBef>
                <a:spcPts val="400"/>
              </a:spcBef>
              <a:buClr>
                <a:srgbClr val="FC3A61"/>
              </a:buClr>
              <a:buFont typeface="Wingdings" panose="05000000000000000000" pitchFamily="2" charset="2"/>
              <a:buChar char="§"/>
            </a:pPr>
            <a:r>
              <a:rPr lang="pl-PL" sz="1000" dirty="0">
                <a:solidFill>
                  <a:srgbClr val="002D69"/>
                </a:solidFill>
                <a:latin typeface="Klavika Basic" panose="020B0506040000020004" pitchFamily="34" charset="-18"/>
              </a:rPr>
              <a:t>Centre for </a:t>
            </a:r>
            <a:r>
              <a:rPr lang="pl-PL" sz="1000" dirty="0" err="1">
                <a:solidFill>
                  <a:srgbClr val="002D69"/>
                </a:solidFill>
                <a:latin typeface="Klavika Basic" panose="020B0506040000020004" pitchFamily="34" charset="-18"/>
              </a:rPr>
              <a:t>European</a:t>
            </a:r>
            <a:r>
              <a:rPr lang="pl-PL" sz="1000" dirty="0">
                <a:solidFill>
                  <a:srgbClr val="002D69"/>
                </a:solidFill>
                <a:latin typeface="Klavika Basic" panose="020B0506040000020004" pitchFamily="34" charset="-18"/>
              </a:rPr>
              <a:t> Integration</a:t>
            </a:r>
          </a:p>
          <a:p>
            <a:pPr marL="171450" indent="-171450">
              <a:spcBef>
                <a:spcPts val="400"/>
              </a:spcBef>
              <a:buClr>
                <a:srgbClr val="FC3A61"/>
              </a:buClr>
              <a:buFont typeface="Wingdings" panose="05000000000000000000" pitchFamily="2" charset="2"/>
              <a:buChar char="§"/>
            </a:pPr>
            <a:r>
              <a:rPr lang="pl-PL" sz="1000" dirty="0">
                <a:solidFill>
                  <a:srgbClr val="002D69"/>
                </a:solidFill>
                <a:latin typeface="Klavika Basic" panose="020B0506040000020004" pitchFamily="34" charset="-18"/>
              </a:rPr>
              <a:t>Centre for </a:t>
            </a:r>
            <a:r>
              <a:rPr lang="pl-PL" sz="1000" dirty="0" err="1">
                <a:solidFill>
                  <a:srgbClr val="002D69"/>
                </a:solidFill>
                <a:latin typeface="Klavika Basic" panose="020B0506040000020004" pitchFamily="34" charset="-18"/>
              </a:rPr>
              <a:t>Integrated</a:t>
            </a:r>
            <a:r>
              <a:rPr lang="pl-PL" sz="1000" dirty="0">
                <a:solidFill>
                  <a:srgbClr val="002D69"/>
                </a:solidFill>
                <a:latin typeface="Klavika Basic" panose="020B0506040000020004" pitchFamily="34" charset="-18"/>
              </a:rPr>
              <a:t> </a:t>
            </a:r>
            <a:r>
              <a:rPr lang="pl-PL" sz="1000" dirty="0" err="1">
                <a:solidFill>
                  <a:srgbClr val="002D69"/>
                </a:solidFill>
                <a:latin typeface="Klavika Basic" panose="020B0506040000020004" pitchFamily="34" charset="-18"/>
              </a:rPr>
              <a:t>Environmental</a:t>
            </a:r>
            <a:r>
              <a:rPr lang="pl-PL" sz="1000" dirty="0">
                <a:solidFill>
                  <a:srgbClr val="002D69"/>
                </a:solidFill>
                <a:latin typeface="Klavika Basic" panose="020B0506040000020004" pitchFamily="34" charset="-18"/>
              </a:rPr>
              <a:t> Monitoring</a:t>
            </a:r>
          </a:p>
          <a:p>
            <a:pPr marL="171450" indent="-171450">
              <a:spcBef>
                <a:spcPts val="400"/>
              </a:spcBef>
              <a:buClr>
                <a:srgbClr val="FC3A61"/>
              </a:buClr>
              <a:buFont typeface="Wingdings" panose="05000000000000000000" pitchFamily="2" charset="2"/>
              <a:buChar char="§"/>
            </a:pPr>
            <a:r>
              <a:rPr lang="pl-PL" sz="1000" dirty="0" err="1">
                <a:solidFill>
                  <a:srgbClr val="002D69"/>
                </a:solidFill>
                <a:latin typeface="Klavika Basic" panose="020B0506040000020004" pitchFamily="34" charset="-18"/>
              </a:rPr>
              <a:t>Edith</a:t>
            </a:r>
            <a:r>
              <a:rPr lang="pl-PL" sz="1000" dirty="0">
                <a:solidFill>
                  <a:srgbClr val="002D69"/>
                </a:solidFill>
                <a:latin typeface="Klavika Basic" panose="020B0506040000020004" pitchFamily="34" charset="-18"/>
              </a:rPr>
              <a:t> Stein </a:t>
            </a:r>
            <a:r>
              <a:rPr lang="pl-PL" sz="1000" dirty="0" err="1">
                <a:solidFill>
                  <a:srgbClr val="002D69"/>
                </a:solidFill>
                <a:latin typeface="Klavika Basic" panose="020B0506040000020004" pitchFamily="34" charset="-18"/>
              </a:rPr>
              <a:t>Research</a:t>
            </a:r>
            <a:r>
              <a:rPr lang="pl-PL" sz="1000" dirty="0">
                <a:solidFill>
                  <a:srgbClr val="002D69"/>
                </a:solidFill>
                <a:latin typeface="Klavika Basic" panose="020B0506040000020004" pitchFamily="34" charset="-18"/>
              </a:rPr>
              <a:t> Centre</a:t>
            </a:r>
          </a:p>
          <a:p>
            <a:pPr marL="171450" indent="-171450">
              <a:spcBef>
                <a:spcPts val="400"/>
              </a:spcBef>
              <a:buClr>
                <a:srgbClr val="FC3A61"/>
              </a:buClr>
              <a:buFont typeface="Wingdings" panose="05000000000000000000" pitchFamily="2" charset="2"/>
              <a:buChar char="§"/>
            </a:pPr>
            <a:r>
              <a:rPr lang="pl-PL" sz="1000" dirty="0">
                <a:solidFill>
                  <a:srgbClr val="002D69"/>
                </a:solidFill>
                <a:latin typeface="Klavika Basic" panose="020B0506040000020004" pitchFamily="34" charset="-18"/>
              </a:rPr>
              <a:t>Metropolitan </a:t>
            </a:r>
            <a:r>
              <a:rPr lang="pl-PL" sz="1000" dirty="0" err="1">
                <a:solidFill>
                  <a:srgbClr val="002D69"/>
                </a:solidFill>
                <a:latin typeface="Klavika Basic" panose="020B0506040000020004" pitchFamily="34" charset="-18"/>
              </a:rPr>
              <a:t>Research</a:t>
            </a:r>
            <a:r>
              <a:rPr lang="pl-PL" sz="1000" dirty="0">
                <a:solidFill>
                  <a:srgbClr val="002D69"/>
                </a:solidFill>
                <a:latin typeface="Klavika Basic" panose="020B0506040000020004" pitchFamily="34" charset="-18"/>
              </a:rPr>
              <a:t> Centre</a:t>
            </a:r>
          </a:p>
          <a:p>
            <a:pPr marL="171450" indent="-171450">
              <a:spcBef>
                <a:spcPts val="400"/>
              </a:spcBef>
              <a:buClr>
                <a:srgbClr val="FC3A61"/>
              </a:buClr>
              <a:buFont typeface="Wingdings" panose="05000000000000000000" pitchFamily="2" charset="2"/>
              <a:buChar char="§"/>
            </a:pPr>
            <a:r>
              <a:rPr lang="pl-PL" sz="1000" dirty="0" err="1">
                <a:solidFill>
                  <a:srgbClr val="002D69"/>
                </a:solidFill>
                <a:latin typeface="Klavika Basic" panose="020B0506040000020004" pitchFamily="34" charset="-18"/>
              </a:rPr>
              <a:t>NanoBioMedical</a:t>
            </a:r>
            <a:r>
              <a:rPr lang="pl-PL" sz="1000" dirty="0">
                <a:solidFill>
                  <a:srgbClr val="002D69"/>
                </a:solidFill>
                <a:latin typeface="Klavika Basic" panose="020B0506040000020004" pitchFamily="34" charset="-18"/>
              </a:rPr>
              <a:t> Centre</a:t>
            </a:r>
          </a:p>
          <a:p>
            <a:pPr marL="171450" indent="-171450">
              <a:spcBef>
                <a:spcPts val="400"/>
              </a:spcBef>
              <a:buClr>
                <a:srgbClr val="FC3A61"/>
              </a:buClr>
              <a:buFont typeface="Wingdings" panose="05000000000000000000" pitchFamily="2" charset="2"/>
              <a:buChar char="§"/>
            </a:pPr>
            <a:r>
              <a:rPr lang="pl-PL" sz="1000" dirty="0" err="1">
                <a:solidFill>
                  <a:srgbClr val="002D69"/>
                </a:solidFill>
                <a:latin typeface="Klavika Basic" panose="020B0506040000020004" pitchFamily="34" charset="-18"/>
              </a:rPr>
              <a:t>Polish</a:t>
            </a:r>
            <a:r>
              <a:rPr lang="pl-PL" sz="1000" dirty="0">
                <a:solidFill>
                  <a:srgbClr val="002D69"/>
                </a:solidFill>
                <a:latin typeface="Klavika Basic" panose="020B0506040000020004" pitchFamily="34" charset="-18"/>
              </a:rPr>
              <a:t> </a:t>
            </a:r>
            <a:r>
              <a:rPr lang="pl-PL" sz="1000" dirty="0" err="1">
                <a:solidFill>
                  <a:srgbClr val="002D69"/>
                </a:solidFill>
                <a:latin typeface="Klavika Basic" panose="020B0506040000020004" pitchFamily="34" charset="-18"/>
              </a:rPr>
              <a:t>Archaeological</a:t>
            </a:r>
            <a:r>
              <a:rPr lang="pl-PL" sz="1000" dirty="0">
                <a:solidFill>
                  <a:srgbClr val="002D69"/>
                </a:solidFill>
                <a:latin typeface="Klavika Basic" panose="020B0506040000020004" pitchFamily="34" charset="-18"/>
              </a:rPr>
              <a:t> Institute </a:t>
            </a:r>
            <a:r>
              <a:rPr lang="pl-PL" sz="1000" dirty="0" err="1">
                <a:solidFill>
                  <a:srgbClr val="002D69"/>
                </a:solidFill>
                <a:latin typeface="Klavika Basic" panose="020B0506040000020004" pitchFamily="34" charset="-18"/>
              </a:rPr>
              <a:t>at</a:t>
            </a:r>
            <a:r>
              <a:rPr lang="pl-PL" sz="1000" dirty="0">
                <a:solidFill>
                  <a:srgbClr val="002D69"/>
                </a:solidFill>
                <a:latin typeface="Klavika Basic" panose="020B0506040000020004" pitchFamily="34" charset="-18"/>
              </a:rPr>
              <a:t> </a:t>
            </a:r>
            <a:r>
              <a:rPr lang="pl-PL" sz="1000" dirty="0" err="1">
                <a:solidFill>
                  <a:srgbClr val="002D69"/>
                </a:solidFill>
                <a:latin typeface="Klavika Basic" panose="020B0506040000020004" pitchFamily="34" charset="-18"/>
              </a:rPr>
              <a:t>Athens</a:t>
            </a:r>
            <a:endParaRPr lang="pl-PL" sz="1000" dirty="0">
              <a:solidFill>
                <a:srgbClr val="002D69"/>
              </a:solidFill>
              <a:latin typeface="Klavika Basic" panose="020B0506040000020004" pitchFamily="34" charset="-18"/>
            </a:endParaRPr>
          </a:p>
          <a:p>
            <a:pPr marL="171450" indent="-171450">
              <a:spcBef>
                <a:spcPts val="400"/>
              </a:spcBef>
              <a:buClr>
                <a:srgbClr val="FC3A61"/>
              </a:buClr>
              <a:buFont typeface="Wingdings" panose="05000000000000000000" pitchFamily="2" charset="2"/>
              <a:buChar char="§"/>
            </a:pPr>
            <a:r>
              <a:rPr lang="pl-PL" sz="1000" dirty="0" err="1">
                <a:solidFill>
                  <a:srgbClr val="002D69"/>
                </a:solidFill>
                <a:latin typeface="Klavika Basic" panose="020B0506040000020004" pitchFamily="34" charset="-18"/>
              </a:rPr>
              <a:t>Research</a:t>
            </a:r>
            <a:r>
              <a:rPr lang="pl-PL" sz="1000" dirty="0">
                <a:solidFill>
                  <a:srgbClr val="002D69"/>
                </a:solidFill>
                <a:latin typeface="Klavika Basic" panose="020B0506040000020004" pitchFamily="34" charset="-18"/>
              </a:rPr>
              <a:t> Centre for Public Engagement of </a:t>
            </a:r>
            <a:r>
              <a:rPr lang="pl-PL" sz="1000" dirty="0" err="1">
                <a:solidFill>
                  <a:srgbClr val="002D69"/>
                </a:solidFill>
                <a:latin typeface="Klavika Basic" panose="020B0506040000020004" pitchFamily="34" charset="-18"/>
              </a:rPr>
              <a:t>Women</a:t>
            </a:r>
            <a:endParaRPr lang="pl-PL" sz="1000" dirty="0">
              <a:solidFill>
                <a:srgbClr val="002D69"/>
              </a:solidFill>
              <a:latin typeface="Klavika Basic" panose="020B0506040000020004" pitchFamily="34" charset="-18"/>
            </a:endParaRPr>
          </a:p>
        </p:txBody>
      </p:sp>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4953" y="468852"/>
            <a:ext cx="2346965" cy="658369"/>
          </a:xfrm>
          <a:prstGeom prst="rect">
            <a:avLst/>
          </a:prstGeom>
        </p:spPr>
      </p:pic>
    </p:spTree>
    <p:extLst>
      <p:ext uri="{BB962C8B-B14F-4D97-AF65-F5344CB8AC3E}">
        <p14:creationId xmlns:p14="http://schemas.microsoft.com/office/powerpoint/2010/main" val="1571928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le tekstowe 6"/>
          <p:cNvSpPr txBox="1"/>
          <p:nvPr/>
        </p:nvSpPr>
        <p:spPr>
          <a:xfrm>
            <a:off x="543883" y="1665840"/>
            <a:ext cx="3240466" cy="1862048"/>
          </a:xfrm>
          <a:prstGeom prst="rect">
            <a:avLst/>
          </a:prstGeom>
          <a:noFill/>
        </p:spPr>
        <p:txBody>
          <a:bodyPr wrap="square" rtlCol="0">
            <a:spAutoFit/>
          </a:bodyPr>
          <a:lstStyle/>
          <a:p>
            <a:pPr algn="just">
              <a:spcBef>
                <a:spcPts val="600"/>
              </a:spcBef>
            </a:pPr>
            <a:r>
              <a:rPr lang="en-US" sz="1000" dirty="0">
                <a:solidFill>
                  <a:srgbClr val="002D69"/>
                </a:solidFill>
                <a:latin typeface="Klavika Basic" panose="020B0506040000020004" pitchFamily="34" charset="-18"/>
              </a:rPr>
              <a:t>Following the principles of the equal opportunity and anti-discriminatory policy, AMU’s organizational culture promotes equal treatment, appreciates diversity and protects the dignity of all people irrespective of their gender, age, disabilities, ethnic and national origin, political convictions, race, religion or its absence, sexual identity or psychosexual orientation.</a:t>
            </a:r>
          </a:p>
          <a:p>
            <a:pPr algn="just">
              <a:spcBef>
                <a:spcPts val="600"/>
              </a:spcBef>
            </a:pPr>
            <a:r>
              <a:rPr lang="en-US" sz="1000" dirty="0">
                <a:solidFill>
                  <a:srgbClr val="002D69"/>
                </a:solidFill>
                <a:latin typeface="Klavika Basic" panose="020B0506040000020004" pitchFamily="34" charset="-18"/>
              </a:rPr>
              <a:t>AMU’s culture of integration includes among others effective support to the disabled, innovations in the process of teaching, the elimination of architectural barriers and broadening its scope of assistance and care.</a:t>
            </a:r>
            <a:endParaRPr lang="en-US" sz="1000" dirty="0">
              <a:solidFill>
                <a:srgbClr val="002D69"/>
              </a:solidFill>
              <a:latin typeface="Klavika Basic" panose="020B0506040000020004" pitchFamily="34" charset="-18"/>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0307" y="0"/>
            <a:ext cx="4573693" cy="5143500"/>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234" y="468852"/>
            <a:ext cx="2298197" cy="655321"/>
          </a:xfrm>
          <a:prstGeom prst="rect">
            <a:avLst/>
          </a:prstGeom>
        </p:spPr>
      </p:pic>
    </p:spTree>
    <p:extLst>
      <p:ext uri="{BB962C8B-B14F-4D97-AF65-F5344CB8AC3E}">
        <p14:creationId xmlns:p14="http://schemas.microsoft.com/office/powerpoint/2010/main" val="903295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e tekstowe 7"/>
          <p:cNvSpPr txBox="1"/>
          <p:nvPr/>
        </p:nvSpPr>
        <p:spPr>
          <a:xfrm>
            <a:off x="5137828" y="1566250"/>
            <a:ext cx="3354322" cy="2015936"/>
          </a:xfrm>
          <a:prstGeom prst="rect">
            <a:avLst/>
          </a:prstGeom>
          <a:noFill/>
        </p:spPr>
        <p:txBody>
          <a:bodyPr wrap="square" rtlCol="0">
            <a:spAutoFit/>
          </a:bodyPr>
          <a:lstStyle/>
          <a:p>
            <a:pPr algn="just">
              <a:spcBef>
                <a:spcPts val="600"/>
              </a:spcBef>
            </a:pPr>
            <a:r>
              <a:rPr lang="en-US" sz="1000" dirty="0">
                <a:solidFill>
                  <a:srgbClr val="002D69"/>
                </a:solidFill>
                <a:latin typeface="Klavika Basic" panose="020B0506040000020004" pitchFamily="34" charset="-18"/>
              </a:rPr>
              <a:t>AMU was the first Polish University to receive its accreditation from the Accreditation Council for </a:t>
            </a:r>
            <a:r>
              <a:rPr lang="en-US" sz="1000" dirty="0" smtClean="0">
                <a:solidFill>
                  <a:srgbClr val="002D69"/>
                </a:solidFill>
                <a:latin typeface="Klavika Basic" panose="020B0506040000020004" pitchFamily="34" charset="-18"/>
              </a:rPr>
              <a:t>Entre</a:t>
            </a:r>
            <a:r>
              <a:rPr lang="pl-PL" sz="1000" dirty="0" smtClean="0">
                <a:solidFill>
                  <a:srgbClr val="002D69"/>
                </a:solidFill>
                <a:latin typeface="Klavika Basic" panose="020B0506040000020004" pitchFamily="34" charset="-18"/>
              </a:rPr>
              <a:t>-</a:t>
            </a:r>
            <a:r>
              <a:rPr lang="en-US" sz="1000" dirty="0" err="1" smtClean="0">
                <a:solidFill>
                  <a:srgbClr val="002D69"/>
                </a:solidFill>
                <a:latin typeface="Klavika Basic" panose="020B0506040000020004" pitchFamily="34" charset="-18"/>
              </a:rPr>
              <a:t>preneurial</a:t>
            </a:r>
            <a:r>
              <a:rPr lang="en-US" sz="1000" dirty="0" smtClean="0">
                <a:solidFill>
                  <a:srgbClr val="002D69"/>
                </a:solidFill>
                <a:latin typeface="Klavika Basic" panose="020B0506040000020004" pitchFamily="34" charset="-18"/>
              </a:rPr>
              <a:t> </a:t>
            </a:r>
            <a:r>
              <a:rPr lang="en-US" sz="1000" dirty="0">
                <a:solidFill>
                  <a:srgbClr val="002D69"/>
                </a:solidFill>
                <a:latin typeface="Klavika Basic" panose="020B0506040000020004" pitchFamily="34" charset="-18"/>
              </a:rPr>
              <a:t>and Engaged Universities (ACEEU) and the title of an engaged university. This is the only accreditation to evaluate the university’s social engagement, cooperation with the social environment and non-university partners, as well as the implementation of the idea of social responsibility including sustainable development.</a:t>
            </a:r>
          </a:p>
          <a:p>
            <a:pPr algn="just">
              <a:spcBef>
                <a:spcPts val="600"/>
              </a:spcBef>
            </a:pPr>
            <a:r>
              <a:rPr lang="en-US" sz="1000" dirty="0">
                <a:solidFill>
                  <a:srgbClr val="002D69"/>
                </a:solidFill>
                <a:latin typeface="Klavika Basic" panose="020B0506040000020004" pitchFamily="34" charset="-18"/>
              </a:rPr>
              <a:t>For years, AMU has been investing in ecological solutions such as renewable energy sources and excels among Polish higher education institutions in the ‘green ranking’ by the World University Ranking ‘Green Metric’.</a:t>
            </a:r>
            <a:endParaRPr lang="en-US" sz="1000" dirty="0">
              <a:solidFill>
                <a:srgbClr val="002D69"/>
              </a:solidFill>
              <a:latin typeface="Klavika Basic" panose="020B0506040000020004" pitchFamily="34" charset="-18"/>
            </a:endParaRPr>
          </a:p>
        </p:txBody>
      </p:sp>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70646" cy="5143500"/>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9233" y="3924446"/>
            <a:ext cx="950863" cy="950863"/>
          </a:xfrm>
          <a:prstGeom prst="rect">
            <a:avLst/>
          </a:prstGeom>
        </p:spPr>
      </p:pic>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4953" y="468852"/>
            <a:ext cx="2395733" cy="658369"/>
          </a:xfrm>
          <a:prstGeom prst="rect">
            <a:avLst/>
          </a:prstGeom>
        </p:spPr>
      </p:pic>
    </p:spTree>
    <p:extLst>
      <p:ext uri="{BB962C8B-B14F-4D97-AF65-F5344CB8AC3E}">
        <p14:creationId xmlns:p14="http://schemas.microsoft.com/office/powerpoint/2010/main" val="1452531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ostokąt 6"/>
          <p:cNvSpPr/>
          <p:nvPr/>
        </p:nvSpPr>
        <p:spPr>
          <a:xfrm>
            <a:off x="1" y="0"/>
            <a:ext cx="4573354" cy="5143500"/>
          </a:xfrm>
          <a:prstGeom prst="rect">
            <a:avLst/>
          </a:prstGeom>
          <a:gradFill>
            <a:gsLst>
              <a:gs pos="0">
                <a:srgbClr val="002D69"/>
              </a:gs>
              <a:gs pos="30000">
                <a:srgbClr val="033170"/>
              </a:gs>
              <a:gs pos="100000">
                <a:srgbClr val="1D5AB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013"/>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234" y="468852"/>
            <a:ext cx="2359157" cy="658369"/>
          </a:xfrm>
          <a:prstGeom prst="rect">
            <a:avLst/>
          </a:prstGeom>
        </p:spPr>
      </p:pic>
      <p:sp>
        <p:nvSpPr>
          <p:cNvPr id="3" name="pole tekstowe 2"/>
          <p:cNvSpPr txBox="1"/>
          <p:nvPr/>
        </p:nvSpPr>
        <p:spPr>
          <a:xfrm>
            <a:off x="543883" y="1525512"/>
            <a:ext cx="3199722" cy="2862322"/>
          </a:xfrm>
          <a:prstGeom prst="rect">
            <a:avLst/>
          </a:prstGeom>
          <a:noFill/>
        </p:spPr>
        <p:txBody>
          <a:bodyPr wrap="square" rtlCol="0">
            <a:spAutoFit/>
          </a:bodyPr>
          <a:lstStyle/>
          <a:p>
            <a:pPr algn="just">
              <a:spcBef>
                <a:spcPts val="600"/>
              </a:spcBef>
            </a:pPr>
            <a:r>
              <a:rPr lang="en-US" sz="1000" dirty="0">
                <a:solidFill>
                  <a:schemeClr val="bg1"/>
                </a:solidFill>
                <a:latin typeface="Klavika Basic" panose="020B0506040000020004" pitchFamily="34" charset="-18"/>
              </a:rPr>
              <a:t>University is not only about science. AMU prides itself on its vibrant ensembles of Chamber Choir, Academic Choir, Chamber Orchestra and many student theatre and cabaret groups. The University, together with the City of Poznań, is the founder of the prestigious the Poznań Literary Award, which is awarded annually. </a:t>
            </a:r>
          </a:p>
          <a:p>
            <a:pPr algn="just">
              <a:spcBef>
                <a:spcPts val="600"/>
              </a:spcBef>
            </a:pPr>
            <a:r>
              <a:rPr lang="en-US" sz="1000" dirty="0">
                <a:solidFill>
                  <a:schemeClr val="bg1"/>
                </a:solidFill>
                <a:latin typeface="Klavika Basic" panose="020B0506040000020004" pitchFamily="34" charset="-18"/>
              </a:rPr>
              <a:t>Cultural events </a:t>
            </a:r>
            <a:r>
              <a:rPr lang="en-US" sz="1000" dirty="0" err="1">
                <a:solidFill>
                  <a:schemeClr val="bg1"/>
                </a:solidFill>
                <a:latin typeface="Klavika Basic" panose="020B0506040000020004" pitchFamily="34" charset="-18"/>
              </a:rPr>
              <a:t>organised</a:t>
            </a:r>
            <a:r>
              <a:rPr lang="en-US" sz="1000" dirty="0">
                <a:solidFill>
                  <a:schemeClr val="bg1"/>
                </a:solidFill>
                <a:latin typeface="Klavika Basic" panose="020B0506040000020004" pitchFamily="34" charset="-18"/>
              </a:rPr>
              <a:t> by AMU include: concerts, exhibitions, recitation competitions or even the largest collection of comic books in Poland housed in the University Library. </a:t>
            </a:r>
          </a:p>
          <a:p>
            <a:pPr algn="just">
              <a:spcBef>
                <a:spcPts val="600"/>
              </a:spcBef>
            </a:pPr>
            <a:r>
              <a:rPr lang="en-US" sz="1000" dirty="0">
                <a:solidFill>
                  <a:schemeClr val="bg1"/>
                </a:solidFill>
                <a:latin typeface="Klavika Basic" panose="020B0506040000020004" pitchFamily="34" charset="-18"/>
              </a:rPr>
              <a:t>AMU is also the most sport-oriented university in Poland. </a:t>
            </a:r>
          </a:p>
          <a:p>
            <a:pPr algn="just">
              <a:spcBef>
                <a:spcPts val="600"/>
              </a:spcBef>
            </a:pPr>
            <a:r>
              <a:rPr lang="en-US" sz="1000" dirty="0">
                <a:solidFill>
                  <a:schemeClr val="bg1"/>
                </a:solidFill>
                <a:latin typeface="Klavika Basic" panose="020B0506040000020004" pitchFamily="34" charset="-18"/>
              </a:rPr>
              <a:t>It has a well-equipped sports complex with a modern hall, an athletics stadium, tennis courts and a swimming pool. Experienced coaching staff runs numerous sports sections, and AMU representatives regularly win academic championship medals at home and abroad.</a:t>
            </a:r>
            <a:endParaRPr lang="en-US" sz="1000" dirty="0">
              <a:solidFill>
                <a:schemeClr val="bg1"/>
              </a:solidFill>
              <a:latin typeface="Klavika Basic" panose="020B0506040000020004" pitchFamily="34" charset="-18"/>
            </a:endParaRPr>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3354" y="0"/>
            <a:ext cx="4570646" cy="5143500"/>
          </a:xfrm>
          <a:prstGeom prst="rect">
            <a:avLst/>
          </a:prstGeom>
        </p:spPr>
      </p:pic>
    </p:spTree>
    <p:extLst>
      <p:ext uri="{BB962C8B-B14F-4D97-AF65-F5344CB8AC3E}">
        <p14:creationId xmlns:p14="http://schemas.microsoft.com/office/powerpoint/2010/main" val="1513972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p:cNvSpPr txBox="1"/>
          <p:nvPr/>
        </p:nvSpPr>
        <p:spPr>
          <a:xfrm>
            <a:off x="546987" y="1599441"/>
            <a:ext cx="2367481" cy="2605842"/>
          </a:xfrm>
          <a:prstGeom prst="rect">
            <a:avLst/>
          </a:prstGeom>
          <a:noFill/>
        </p:spPr>
        <p:txBody>
          <a:bodyPr wrap="square" rtlCol="0">
            <a:spAutoFit/>
          </a:bodyPr>
          <a:lstStyle/>
          <a:p>
            <a:pPr>
              <a:spcBef>
                <a:spcPts val="400"/>
              </a:spcBef>
            </a:pPr>
            <a:r>
              <a:rPr lang="en-US" sz="1000" dirty="0">
                <a:solidFill>
                  <a:srgbClr val="002D69"/>
                </a:solidFill>
                <a:latin typeface="Klavika Basic" panose="020B0506040000020004" pitchFamily="34" charset="-18"/>
              </a:rPr>
              <a:t>Faculties</a:t>
            </a:r>
          </a:p>
          <a:p>
            <a:pPr>
              <a:spcBef>
                <a:spcPts val="400"/>
              </a:spcBef>
            </a:pPr>
            <a:r>
              <a:rPr lang="en-US" sz="1000" dirty="0">
                <a:solidFill>
                  <a:srgbClr val="002D69"/>
                </a:solidFill>
                <a:latin typeface="Klavika Basic" panose="020B0506040000020004" pitchFamily="34" charset="-18"/>
              </a:rPr>
              <a:t>Branches</a:t>
            </a:r>
          </a:p>
          <a:p>
            <a:pPr>
              <a:spcBef>
                <a:spcPts val="400"/>
              </a:spcBef>
            </a:pPr>
            <a:r>
              <a:rPr lang="en-US" sz="1000" dirty="0">
                <a:solidFill>
                  <a:srgbClr val="002D69"/>
                </a:solidFill>
                <a:latin typeface="Klavika Basic" panose="020B0506040000020004" pitchFamily="34" charset="-18"/>
              </a:rPr>
              <a:t>Majors</a:t>
            </a:r>
          </a:p>
          <a:p>
            <a:pPr>
              <a:spcBef>
                <a:spcPts val="400"/>
              </a:spcBef>
            </a:pPr>
            <a:r>
              <a:rPr lang="en-US" sz="1000" dirty="0">
                <a:solidFill>
                  <a:srgbClr val="002D69"/>
                </a:solidFill>
                <a:latin typeface="Klavika Basic" panose="020B0506040000020004" pitchFamily="34" charset="-18"/>
              </a:rPr>
              <a:t>Students</a:t>
            </a:r>
          </a:p>
          <a:p>
            <a:pPr>
              <a:spcBef>
                <a:spcPts val="400"/>
              </a:spcBef>
            </a:pPr>
            <a:r>
              <a:rPr lang="en-US" sz="1000" dirty="0">
                <a:solidFill>
                  <a:srgbClr val="002D69"/>
                </a:solidFill>
                <a:latin typeface="Klavika Basic" panose="020B0506040000020004" pitchFamily="34" charset="-18"/>
              </a:rPr>
              <a:t>PH.D. students</a:t>
            </a:r>
          </a:p>
          <a:p>
            <a:pPr>
              <a:spcBef>
                <a:spcPts val="400"/>
              </a:spcBef>
            </a:pPr>
            <a:r>
              <a:rPr lang="en-US" sz="1000" dirty="0">
                <a:solidFill>
                  <a:srgbClr val="002D69"/>
                </a:solidFill>
                <a:latin typeface="Klavika Basic" panose="020B0506040000020004" pitchFamily="34" charset="-18"/>
              </a:rPr>
              <a:t>Academic teachers</a:t>
            </a:r>
          </a:p>
          <a:p>
            <a:pPr>
              <a:spcBef>
                <a:spcPts val="400"/>
              </a:spcBef>
            </a:pPr>
            <a:r>
              <a:rPr lang="en-US" sz="1000" dirty="0">
                <a:solidFill>
                  <a:srgbClr val="002D69"/>
                </a:solidFill>
                <a:latin typeface="Klavika Basic" panose="020B0506040000020004" pitchFamily="34" charset="-18"/>
              </a:rPr>
              <a:t>Administration staff</a:t>
            </a:r>
          </a:p>
          <a:p>
            <a:pPr>
              <a:spcBef>
                <a:spcPts val="400"/>
              </a:spcBef>
            </a:pPr>
            <a:r>
              <a:rPr lang="en-US" sz="1000" dirty="0">
                <a:solidFill>
                  <a:srgbClr val="002D69"/>
                </a:solidFill>
                <a:latin typeface="Klavika Basic" panose="020B0506040000020004" pitchFamily="34" charset="-18"/>
              </a:rPr>
              <a:t>Domestic and international research projects</a:t>
            </a:r>
          </a:p>
          <a:p>
            <a:pPr>
              <a:spcBef>
                <a:spcPts val="400"/>
              </a:spcBef>
            </a:pPr>
            <a:r>
              <a:rPr lang="en-US" sz="1000" dirty="0">
                <a:solidFill>
                  <a:srgbClr val="002D69"/>
                </a:solidFill>
                <a:latin typeface="Klavika Basic" panose="020B0506040000020004" pitchFamily="34" charset="-18"/>
              </a:rPr>
              <a:t>Value of National Science Centre (NCN) projects</a:t>
            </a:r>
          </a:p>
          <a:p>
            <a:pPr>
              <a:spcBef>
                <a:spcPts val="400"/>
              </a:spcBef>
            </a:pPr>
            <a:r>
              <a:rPr lang="en-US" sz="1000" dirty="0">
                <a:solidFill>
                  <a:srgbClr val="002D69"/>
                </a:solidFill>
                <a:latin typeface="Klavika Basic" panose="020B0506040000020004" pitchFamily="34" charset="-18"/>
              </a:rPr>
              <a:t>Scientific and scholarly publications</a:t>
            </a:r>
          </a:p>
          <a:p>
            <a:pPr>
              <a:spcBef>
                <a:spcPts val="400"/>
              </a:spcBef>
            </a:pPr>
            <a:r>
              <a:rPr lang="en-US" sz="1000" dirty="0">
                <a:solidFill>
                  <a:srgbClr val="002D69"/>
                </a:solidFill>
                <a:latin typeface="Klavika Basic" panose="020B0506040000020004" pitchFamily="34" charset="-18"/>
              </a:rPr>
              <a:t>Partner universities</a:t>
            </a:r>
          </a:p>
        </p:txBody>
      </p:sp>
      <p:sp>
        <p:nvSpPr>
          <p:cNvPr id="11" name="pole tekstowe 10"/>
          <p:cNvSpPr txBox="1"/>
          <p:nvPr/>
        </p:nvSpPr>
        <p:spPr>
          <a:xfrm>
            <a:off x="2876746" y="1599440"/>
            <a:ext cx="1333115" cy="3016210"/>
          </a:xfrm>
          <a:prstGeom prst="rect">
            <a:avLst/>
          </a:prstGeom>
          <a:noFill/>
        </p:spPr>
        <p:txBody>
          <a:bodyPr wrap="square" rtlCol="0">
            <a:spAutoFit/>
          </a:bodyPr>
          <a:lstStyle/>
          <a:p>
            <a:pPr>
              <a:spcBef>
                <a:spcPts val="400"/>
              </a:spcBef>
            </a:pPr>
            <a:r>
              <a:rPr lang="pl-PL" sz="1000" dirty="0">
                <a:solidFill>
                  <a:srgbClr val="002D69"/>
                </a:solidFill>
                <a:latin typeface="Klavika Basic" panose="020B0506040000020004" pitchFamily="34" charset="-18"/>
              </a:rPr>
              <a:t>21</a:t>
            </a:r>
          </a:p>
          <a:p>
            <a:pPr>
              <a:spcBef>
                <a:spcPts val="400"/>
              </a:spcBef>
            </a:pPr>
            <a:r>
              <a:rPr lang="pl-PL" sz="1000" dirty="0">
                <a:solidFill>
                  <a:srgbClr val="002D69"/>
                </a:solidFill>
                <a:latin typeface="Klavika Basic" panose="020B0506040000020004" pitchFamily="34" charset="-18"/>
              </a:rPr>
              <a:t>4</a:t>
            </a:r>
          </a:p>
          <a:p>
            <a:pPr>
              <a:spcBef>
                <a:spcPts val="400"/>
              </a:spcBef>
            </a:pPr>
            <a:r>
              <a:rPr lang="pl-PL" sz="1000" dirty="0">
                <a:solidFill>
                  <a:srgbClr val="002D69"/>
                </a:solidFill>
                <a:latin typeface="Klavika Basic" panose="020B0506040000020004" pitchFamily="34" charset="-18"/>
              </a:rPr>
              <a:t>141</a:t>
            </a:r>
          </a:p>
          <a:p>
            <a:pPr>
              <a:spcBef>
                <a:spcPts val="400"/>
              </a:spcBef>
            </a:pPr>
            <a:r>
              <a:rPr lang="pl-PL" sz="1000" dirty="0">
                <a:solidFill>
                  <a:srgbClr val="002D69"/>
                </a:solidFill>
                <a:latin typeface="Klavika Basic" panose="020B0506040000020004" pitchFamily="34" charset="-18"/>
              </a:rPr>
              <a:t>29 861</a:t>
            </a:r>
          </a:p>
          <a:p>
            <a:pPr>
              <a:spcBef>
                <a:spcPts val="400"/>
              </a:spcBef>
            </a:pPr>
            <a:r>
              <a:rPr lang="pl-PL" sz="1000" dirty="0">
                <a:solidFill>
                  <a:srgbClr val="002D69"/>
                </a:solidFill>
                <a:latin typeface="Klavika Basic" panose="020B0506040000020004" pitchFamily="34" charset="-18"/>
              </a:rPr>
              <a:t>1 148</a:t>
            </a:r>
          </a:p>
          <a:p>
            <a:pPr>
              <a:spcBef>
                <a:spcPts val="400"/>
              </a:spcBef>
            </a:pPr>
            <a:r>
              <a:rPr lang="pl-PL" sz="1000" dirty="0">
                <a:solidFill>
                  <a:srgbClr val="002D69"/>
                </a:solidFill>
                <a:latin typeface="Klavika Basic" panose="020B0506040000020004" pitchFamily="34" charset="-18"/>
              </a:rPr>
              <a:t>3 016</a:t>
            </a:r>
          </a:p>
          <a:p>
            <a:pPr>
              <a:spcBef>
                <a:spcPts val="400"/>
              </a:spcBef>
            </a:pPr>
            <a:r>
              <a:rPr lang="pl-PL" sz="1000" dirty="0">
                <a:solidFill>
                  <a:srgbClr val="002D69"/>
                </a:solidFill>
                <a:latin typeface="Klavika Basic" panose="020B0506040000020004" pitchFamily="34" charset="-18"/>
              </a:rPr>
              <a:t>2 238</a:t>
            </a:r>
          </a:p>
          <a:p>
            <a:pPr>
              <a:spcBef>
                <a:spcPts val="400"/>
              </a:spcBef>
            </a:pPr>
            <a:r>
              <a:rPr lang="pl-PL" sz="1000" dirty="0">
                <a:solidFill>
                  <a:srgbClr val="002D69"/>
                </a:solidFill>
                <a:latin typeface="Klavika Basic" panose="020B0506040000020004" pitchFamily="34" charset="-18"/>
              </a:rPr>
              <a:t>586* </a:t>
            </a:r>
            <a:r>
              <a:rPr lang="pl-PL" sz="1000" dirty="0" smtClean="0">
                <a:solidFill>
                  <a:srgbClr val="002D69"/>
                </a:solidFill>
                <a:latin typeface="Klavika Basic" panose="020B0506040000020004" pitchFamily="34" charset="-18"/>
              </a:rPr>
              <a:t/>
            </a:r>
            <a:br>
              <a:rPr lang="pl-PL" sz="1000" dirty="0" smtClean="0">
                <a:solidFill>
                  <a:srgbClr val="002D69"/>
                </a:solidFill>
                <a:latin typeface="Klavika Basic" panose="020B0506040000020004" pitchFamily="34" charset="-18"/>
              </a:rPr>
            </a:br>
            <a:endParaRPr lang="pl-PL" sz="1000" dirty="0" smtClean="0">
              <a:solidFill>
                <a:srgbClr val="002D69"/>
              </a:solidFill>
              <a:latin typeface="Klavika Basic" panose="020B0506040000020004" pitchFamily="34" charset="-18"/>
            </a:endParaRPr>
          </a:p>
          <a:p>
            <a:pPr>
              <a:spcBef>
                <a:spcPts val="400"/>
              </a:spcBef>
            </a:pPr>
            <a:r>
              <a:rPr lang="pl-PL" sz="1000" dirty="0">
                <a:solidFill>
                  <a:srgbClr val="002D69"/>
                </a:solidFill>
                <a:latin typeface="Klavika Basic" panose="020B0506040000020004" pitchFamily="34" charset="-18"/>
              </a:rPr>
              <a:t>PLN 415.7 </a:t>
            </a:r>
            <a:r>
              <a:rPr lang="pl-PL" sz="1000" dirty="0" err="1" smtClean="0">
                <a:solidFill>
                  <a:srgbClr val="002D69"/>
                </a:solidFill>
                <a:latin typeface="Klavika Basic" panose="020B0506040000020004" pitchFamily="34" charset="-18"/>
              </a:rPr>
              <a:t>million</a:t>
            </a:r>
            <a:r>
              <a:rPr lang="pl-PL" sz="1000" dirty="0" smtClean="0">
                <a:solidFill>
                  <a:srgbClr val="002D69"/>
                </a:solidFill>
                <a:latin typeface="Klavika Basic" panose="020B0506040000020004" pitchFamily="34" charset="-18"/>
              </a:rPr>
              <a:t>*</a:t>
            </a:r>
            <a:br>
              <a:rPr lang="pl-PL" sz="1000" dirty="0" smtClean="0">
                <a:solidFill>
                  <a:srgbClr val="002D69"/>
                </a:solidFill>
                <a:latin typeface="Klavika Basic" panose="020B0506040000020004" pitchFamily="34" charset="-18"/>
              </a:rPr>
            </a:br>
            <a:endParaRPr lang="pl-PL" sz="1000" dirty="0">
              <a:solidFill>
                <a:srgbClr val="002D69"/>
              </a:solidFill>
              <a:latin typeface="Klavika Basic" panose="020B0506040000020004" pitchFamily="34" charset="-18"/>
            </a:endParaRPr>
          </a:p>
          <a:p>
            <a:pPr>
              <a:spcBef>
                <a:spcPts val="400"/>
              </a:spcBef>
            </a:pPr>
            <a:r>
              <a:rPr lang="pl-PL" sz="1000" dirty="0">
                <a:solidFill>
                  <a:srgbClr val="002D69"/>
                </a:solidFill>
                <a:latin typeface="Klavika Basic" panose="020B0506040000020004" pitchFamily="34" charset="-18"/>
              </a:rPr>
              <a:t>4 727 </a:t>
            </a:r>
          </a:p>
          <a:p>
            <a:pPr>
              <a:spcBef>
                <a:spcPts val="400"/>
              </a:spcBef>
            </a:pPr>
            <a:r>
              <a:rPr lang="pl-PL" sz="1000" dirty="0" smtClean="0">
                <a:solidFill>
                  <a:srgbClr val="002D69"/>
                </a:solidFill>
                <a:latin typeface="Klavika Basic" panose="020B0506040000020004" pitchFamily="34" charset="-18"/>
              </a:rPr>
              <a:t>338</a:t>
            </a:r>
          </a:p>
          <a:p>
            <a:pPr>
              <a:spcBef>
                <a:spcPts val="400"/>
              </a:spcBef>
            </a:pPr>
            <a:endParaRPr lang="pl-PL" sz="1000" dirty="0">
              <a:solidFill>
                <a:srgbClr val="002D69"/>
              </a:solidFill>
              <a:latin typeface="Klavika Basic" panose="020B0506040000020004" pitchFamily="34" charset="-18"/>
            </a:endParaRPr>
          </a:p>
          <a:p>
            <a:pPr>
              <a:spcBef>
                <a:spcPts val="400"/>
              </a:spcBef>
            </a:pPr>
            <a:r>
              <a:rPr lang="pl-PL" sz="1000" dirty="0" smtClean="0">
                <a:solidFill>
                  <a:srgbClr val="002D69"/>
                </a:solidFill>
                <a:latin typeface="Klavika Basic" panose="020B0506040000020004" pitchFamily="34" charset="-18"/>
              </a:rPr>
              <a:t>* </a:t>
            </a:r>
            <a:r>
              <a:rPr lang="pl-PL" sz="800" dirty="0" err="1" smtClean="0">
                <a:solidFill>
                  <a:srgbClr val="002D69"/>
                </a:solidFill>
                <a:latin typeface="Klavika Basic" panose="020B0506040000020004" pitchFamily="34" charset="-18"/>
              </a:rPr>
              <a:t>December</a:t>
            </a:r>
            <a:r>
              <a:rPr lang="pl-PL" sz="800" dirty="0" smtClean="0">
                <a:solidFill>
                  <a:srgbClr val="002D69"/>
                </a:solidFill>
                <a:latin typeface="Klavika Basic" panose="020B0506040000020004" pitchFamily="34" charset="-18"/>
              </a:rPr>
              <a:t> 2023</a:t>
            </a:r>
            <a:endParaRPr lang="en-US" sz="800" dirty="0">
              <a:solidFill>
                <a:srgbClr val="002D69"/>
              </a:solidFill>
              <a:latin typeface="Klavika Basic" panose="020B0506040000020004" pitchFamily="34" charset="-18"/>
            </a:endParaRPr>
          </a:p>
        </p:txBody>
      </p:sp>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354" y="0"/>
            <a:ext cx="4570646" cy="5143500"/>
          </a:xfrm>
          <a:prstGeom prst="rect">
            <a:avLst/>
          </a:prstGeom>
        </p:spPr>
      </p:pic>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234" y="468852"/>
            <a:ext cx="1819660" cy="728473"/>
          </a:xfrm>
          <a:prstGeom prst="rect">
            <a:avLst/>
          </a:prstGeom>
        </p:spPr>
      </p:pic>
    </p:spTree>
    <p:extLst>
      <p:ext uri="{BB962C8B-B14F-4D97-AF65-F5344CB8AC3E}">
        <p14:creationId xmlns:p14="http://schemas.microsoft.com/office/powerpoint/2010/main" val="1092908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kładka">
  <a:themeElements>
    <a:clrScheme name="Niestandardowy 11">
      <a:dk1>
        <a:srgbClr val="002D69"/>
      </a:dk1>
      <a:lt1>
        <a:sysClr val="window" lastClr="FFFFFF"/>
      </a:lt1>
      <a:dk2>
        <a:srgbClr val="7F7F7F"/>
      </a:dk2>
      <a:lt2>
        <a:srgbClr val="D8D8D8"/>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iestandardowy 2">
      <a:majorFont>
        <a:latin typeface="Arial"/>
        <a:ea typeface=""/>
        <a:cs typeface=""/>
      </a:majorFont>
      <a:minorFont>
        <a:latin typeface="Arial"/>
        <a:ea typeface=""/>
        <a:cs typeface=""/>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UAM_wzór1_16do9.potx" id="{C0369FDC-FD92-437A-B206-B7197AEA8A20}" vid="{4F58BB1F-E687-42AB-8486-F58990DB15FA}"/>
    </a:ext>
  </a:extLst>
</a:theme>
</file>

<file path=ppt/theme/theme2.xml><?xml version="1.0" encoding="utf-8"?>
<a:theme xmlns:a="http://schemas.openxmlformats.org/drawingml/2006/main" name="Slajd tytułowy">
  <a:themeElements>
    <a:clrScheme name="Niestandardowy 12">
      <a:dk1>
        <a:srgbClr val="002D69"/>
      </a:dk1>
      <a:lt1>
        <a:sysClr val="window" lastClr="FFFFFF"/>
      </a:lt1>
      <a:dk2>
        <a:srgbClr val="7F7F7F"/>
      </a:dk2>
      <a:lt2>
        <a:srgbClr val="D8D8D8"/>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iestandardowy 4">
      <a:majorFont>
        <a:latin typeface="Arial"/>
        <a:ea typeface=""/>
        <a:cs typeface=""/>
      </a:majorFont>
      <a:minorFont>
        <a:latin typeface="Arial"/>
        <a:ea typeface=""/>
        <a:cs typeface=""/>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UAM_wzór1_16do9.potx" id="{C0369FDC-FD92-437A-B206-B7197AEA8A20}" vid="{37814F97-B5CC-48BF-8424-77B31886AEB9}"/>
    </a:ext>
  </a:extLst>
</a:theme>
</file>

<file path=ppt/theme/theme3.xml><?xml version="1.0" encoding="utf-8"?>
<a:theme xmlns:a="http://schemas.openxmlformats.org/drawingml/2006/main" name="Ilustracja i tekst 50/50">
  <a:themeElements>
    <a:clrScheme name="Niestandardowy 13">
      <a:dk1>
        <a:srgbClr val="002D69"/>
      </a:dk1>
      <a:lt1>
        <a:sysClr val="window" lastClr="FFFFFF"/>
      </a:lt1>
      <a:dk2>
        <a:srgbClr val="7F7F7F"/>
      </a:dk2>
      <a:lt2>
        <a:srgbClr val="D8D8D8"/>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iestandardowy 2">
      <a:majorFont>
        <a:latin typeface="Arial"/>
        <a:ea typeface=""/>
        <a:cs typeface=""/>
      </a:majorFont>
      <a:minorFont>
        <a:latin typeface="Arial"/>
        <a:ea typeface=""/>
        <a:cs typeface=""/>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UAM_wzór1_16do9.potx" id="{C0369FDC-FD92-437A-B206-B7197AEA8A20}" vid="{B50E84C1-A4ED-4CA0-B8DF-E3AE13267F8C}"/>
    </a:ext>
  </a:extLst>
</a:theme>
</file>

<file path=ppt/theme/theme4.xml><?xml version="1.0" encoding="utf-8"?>
<a:theme xmlns:a="http://schemas.openxmlformats.org/drawingml/2006/main" name="Pasek z logo z prawej">
  <a:themeElements>
    <a:clrScheme name="Niestandardowy 16">
      <a:dk1>
        <a:srgbClr val="002D69"/>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iestandardowy 2">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UAM_wzór1_16do9.potx" id="{C0369FDC-FD92-437A-B206-B7197AEA8A20}" vid="{F5C0206E-6320-4D30-BA49-C53DEA74C207}"/>
    </a:ext>
  </a:extLst>
</a:theme>
</file>

<file path=ppt/theme/theme5.xml><?xml version="1.0" encoding="utf-8"?>
<a:theme xmlns:a="http://schemas.openxmlformats.org/drawingml/2006/main" name="Pasek z logo z lewej">
  <a:themeElements>
    <a:clrScheme name="Niestandardowy 15">
      <a:dk1>
        <a:srgbClr val="002D69"/>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iestandardowy 2">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UAM_wzór1_16do9.potx" id="{C0369FDC-FD92-437A-B206-B7197AEA8A20}" vid="{DDD35DD7-6CE0-46D2-BFA1-4FE8B8300E0A}"/>
    </a:ext>
  </a:extLst>
</a:theme>
</file>

<file path=ppt/theme/theme6.xml><?xml version="1.0" encoding="utf-8"?>
<a:theme xmlns:a="http://schemas.openxmlformats.org/drawingml/2006/main" name="Logo z prawej">
  <a:themeElements>
    <a:clrScheme name="Niestandardowy 17">
      <a:dk1>
        <a:srgbClr val="002D69"/>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iestandardowy 2">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UAM_wzór1_16do9.potx" id="{C0369FDC-FD92-437A-B206-B7197AEA8A20}" vid="{A0503CFF-500B-4066-9FC0-71302DDABFDF}"/>
    </a:ext>
  </a:extLst>
</a:theme>
</file>

<file path=ppt/theme/theme7.xml><?xml version="1.0" encoding="utf-8"?>
<a:theme xmlns:a="http://schemas.openxmlformats.org/drawingml/2006/main" name="Pusty">
  <a:themeElements>
    <a:clrScheme name="Niestandardowy 18">
      <a:dk1>
        <a:srgbClr val="002D69"/>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iestandardowy 2">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UAM_wzór1_16do9.potx" id="{C0369FDC-FD92-437A-B206-B7197AEA8A20}" vid="{91F097DC-0B3C-4E6B-B61A-63EA45D39BC6}"/>
    </a:ext>
  </a:extLst>
</a:theme>
</file>

<file path=docProps/app.xml><?xml version="1.0" encoding="utf-8"?>
<Properties xmlns="http://schemas.openxmlformats.org/officeDocument/2006/extended-properties" xmlns:vt="http://schemas.openxmlformats.org/officeDocument/2006/docPropsVTypes">
  <Template>PrezentacjaUAM_wzór1_16do9</Template>
  <TotalTime>2997</TotalTime>
  <Words>728</Words>
  <Application>Microsoft Office PowerPoint</Application>
  <PresentationFormat>Pokaz na ekranie (16:9)</PresentationFormat>
  <Paragraphs>53</Paragraphs>
  <Slides>11</Slides>
  <Notes>0</Notes>
  <HiddenSlides>0</HiddenSlides>
  <MMClips>0</MMClips>
  <ScaleCrop>false</ScaleCrop>
  <HeadingPairs>
    <vt:vector size="6" baseType="variant">
      <vt:variant>
        <vt:lpstr>Używane czcionki</vt:lpstr>
      </vt:variant>
      <vt:variant>
        <vt:i4>5</vt:i4>
      </vt:variant>
      <vt:variant>
        <vt:lpstr>Motyw</vt:lpstr>
      </vt:variant>
      <vt:variant>
        <vt:i4>7</vt:i4>
      </vt:variant>
      <vt:variant>
        <vt:lpstr>Tytuły slajdów</vt:lpstr>
      </vt:variant>
      <vt:variant>
        <vt:i4>11</vt:i4>
      </vt:variant>
    </vt:vector>
  </HeadingPairs>
  <TitlesOfParts>
    <vt:vector size="23" baseType="lpstr">
      <vt:lpstr>Klavika Basic</vt:lpstr>
      <vt:lpstr>Wingdings</vt:lpstr>
      <vt:lpstr>Klavika Basic Light</vt:lpstr>
      <vt:lpstr>Arial</vt:lpstr>
      <vt:lpstr>Klavika Basic Medium</vt:lpstr>
      <vt:lpstr>Okładka</vt:lpstr>
      <vt:lpstr>Slajd tytułowy</vt:lpstr>
      <vt:lpstr>Ilustracja i tekst 50/50</vt:lpstr>
      <vt:lpstr>Pasek z logo z prawej</vt:lpstr>
      <vt:lpstr>Pasek z logo z lewej</vt:lpstr>
      <vt:lpstr>Logo z prawej</vt:lpstr>
      <vt:lpstr>Pusty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SIW UAM</dc:creator>
  <cp:lastModifiedBy>Dorota Fedoruk</cp:lastModifiedBy>
  <cp:revision>91</cp:revision>
  <dcterms:created xsi:type="dcterms:W3CDTF">2023-07-13T13:06:26Z</dcterms:created>
  <dcterms:modified xsi:type="dcterms:W3CDTF">2024-09-03T10:45:10Z</dcterms:modified>
</cp:coreProperties>
</file>